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8"/>
  </p:notesMasterIdLst>
  <p:sldIdLst>
    <p:sldId id="256" r:id="rId2"/>
    <p:sldId id="257" r:id="rId3"/>
    <p:sldId id="259" r:id="rId4"/>
    <p:sldId id="258" r:id="rId5"/>
    <p:sldId id="261" r:id="rId6"/>
    <p:sldId id="260" r:id="rId7"/>
    <p:sldId id="270" r:id="rId8"/>
    <p:sldId id="262" r:id="rId9"/>
    <p:sldId id="271" r:id="rId10"/>
    <p:sldId id="263" r:id="rId11"/>
    <p:sldId id="264" r:id="rId12"/>
    <p:sldId id="272" r:id="rId13"/>
    <p:sldId id="267" r:id="rId14"/>
    <p:sldId id="265" r:id="rId15"/>
    <p:sldId id="266"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7"/>
    <p:restoredTop sz="94676"/>
  </p:normalViewPr>
  <p:slideViewPr>
    <p:cSldViewPr snapToGrid="0" snapToObjects="1" showGuides="1">
      <p:cViewPr varScale="1">
        <p:scale>
          <a:sx n="101" d="100"/>
          <a:sy n="101" d="100"/>
        </p:scale>
        <p:origin x="1128" y="192"/>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juliachotoo/Documents/School%2017-18/RP/scifair_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Train</a:t>
            </a:r>
            <a:r>
              <a:rPr lang="en-US" baseline="0"/>
              <a:t> / Test Split of Articles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7F4-0044-8D0B-97622B50037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7F4-0044-8D0B-97622B50037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'Train-Test Split'!$A$1:$A$2</c:f>
              <c:strCache>
                <c:ptCount val="2"/>
                <c:pt idx="0">
                  <c:v>Number of Training Articles</c:v>
                </c:pt>
                <c:pt idx="1">
                  <c:v>Number of Testing Articles</c:v>
                </c:pt>
              </c:strCache>
            </c:strRef>
          </c:cat>
          <c:val>
            <c:numRef>
              <c:f>'Train-Test Split'!$B$1:$B$2</c:f>
              <c:numCache>
                <c:formatCode>General</c:formatCode>
                <c:ptCount val="2"/>
                <c:pt idx="0">
                  <c:v>234</c:v>
                </c:pt>
                <c:pt idx="1">
                  <c:v>79</c:v>
                </c:pt>
              </c:numCache>
            </c:numRef>
          </c:val>
          <c:extLst>
            <c:ext xmlns:c16="http://schemas.microsoft.com/office/drawing/2014/chart" uri="{C3380CC4-5D6E-409C-BE32-E72D297353CC}">
              <c16:uniqueId val="{00000004-D7F4-0044-8D0B-97622B500377}"/>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0AE53-6578-C248-8C34-B9803DE10DF1}" type="doc">
      <dgm:prSet loTypeId="urn:microsoft.com/office/officeart/2005/8/layout/process5" loCatId="" qsTypeId="urn:microsoft.com/office/officeart/2005/8/quickstyle/simple1" qsCatId="simple" csTypeId="urn:microsoft.com/office/officeart/2005/8/colors/accent5_2" csCatId="accent5" phldr="1"/>
      <dgm:spPr/>
      <dgm:t>
        <a:bodyPr/>
        <a:lstStyle/>
        <a:p>
          <a:endParaRPr lang="en-US"/>
        </a:p>
      </dgm:t>
    </dgm:pt>
    <dgm:pt modelId="{1EE4A673-1F6B-E645-A53B-E8E9FD8D549A}">
      <dgm:prSet phldrT="[Text]" custT="1"/>
      <dgm:spPr/>
      <dgm:t>
        <a:bodyPr/>
        <a:lstStyle/>
        <a:p>
          <a:r>
            <a:rPr lang="en-US" sz="1400" dirty="0">
              <a:latin typeface="+mn-lt"/>
            </a:rPr>
            <a:t>Labeled data (multicomponent, </a:t>
          </a:r>
          <a:r>
            <a:rPr lang="en-US" sz="1400" dirty="0" err="1">
              <a:latin typeface="+mn-lt"/>
            </a:rPr>
            <a:t>singlecomponent</a:t>
          </a:r>
          <a:r>
            <a:rPr lang="en-US" sz="1400" dirty="0">
              <a:latin typeface="+mn-lt"/>
            </a:rPr>
            <a:t>, no isotherm data)</a:t>
          </a:r>
        </a:p>
      </dgm:t>
    </dgm:pt>
    <dgm:pt modelId="{EF8E11E4-5D1D-8640-A5E4-00E68BE2C1D9}" type="parTrans" cxnId="{E1FFD19A-DDB8-CD47-A4DB-C2930D6ECDD1}">
      <dgm:prSet/>
      <dgm:spPr/>
      <dgm:t>
        <a:bodyPr/>
        <a:lstStyle/>
        <a:p>
          <a:endParaRPr lang="en-US" sz="1400">
            <a:latin typeface="+mn-lt"/>
          </a:endParaRPr>
        </a:p>
      </dgm:t>
    </dgm:pt>
    <dgm:pt modelId="{0C1A3D42-2163-5D48-BFCA-35DC3A4B913C}" type="sibTrans" cxnId="{E1FFD19A-DDB8-CD47-A4DB-C2930D6ECDD1}">
      <dgm:prSet custT="1"/>
      <dgm:spPr/>
      <dgm:t>
        <a:bodyPr/>
        <a:lstStyle/>
        <a:p>
          <a:endParaRPr lang="en-US" sz="1400">
            <a:latin typeface="+mn-lt"/>
          </a:endParaRPr>
        </a:p>
      </dgm:t>
    </dgm:pt>
    <dgm:pt modelId="{146D183B-42F1-6B49-B0FD-089761FE91A9}">
      <dgm:prSet phldrT="[Text]" custT="1"/>
      <dgm:spPr/>
      <dgm:t>
        <a:bodyPr/>
        <a:lstStyle/>
        <a:p>
          <a:r>
            <a:rPr lang="en-US" sz="1400" dirty="0">
              <a:latin typeface="+mn-lt"/>
            </a:rPr>
            <a:t>Divided the data into training (~75%) and testing (~25%) data </a:t>
          </a:r>
        </a:p>
      </dgm:t>
    </dgm:pt>
    <dgm:pt modelId="{6F9F007E-20AE-F441-89C4-8CBDD0E75457}" type="parTrans" cxnId="{65A2394F-BEAA-7A4D-BE2E-E9812E175999}">
      <dgm:prSet/>
      <dgm:spPr/>
      <dgm:t>
        <a:bodyPr/>
        <a:lstStyle/>
        <a:p>
          <a:endParaRPr lang="en-US" sz="1400">
            <a:latin typeface="+mn-lt"/>
          </a:endParaRPr>
        </a:p>
      </dgm:t>
    </dgm:pt>
    <dgm:pt modelId="{CD26D677-EA8F-0A47-B474-79EB315DDA20}" type="sibTrans" cxnId="{65A2394F-BEAA-7A4D-BE2E-E9812E175999}">
      <dgm:prSet custT="1"/>
      <dgm:spPr/>
      <dgm:t>
        <a:bodyPr/>
        <a:lstStyle/>
        <a:p>
          <a:endParaRPr lang="en-US" sz="1400">
            <a:latin typeface="+mn-lt"/>
          </a:endParaRPr>
        </a:p>
      </dgm:t>
    </dgm:pt>
    <dgm:pt modelId="{55256CE4-FA1C-F04D-8ADB-2BDC5A655AEA}">
      <dgm:prSet phldrT="[Text]" custT="1"/>
      <dgm:spPr/>
      <dgm:t>
        <a:bodyPr/>
        <a:lstStyle/>
        <a:p>
          <a:r>
            <a:rPr lang="en-US" sz="1400" dirty="0">
              <a:latin typeface="+mn-lt"/>
            </a:rPr>
            <a:t>Tokenized the article into words (words with the same stem were the same token) and removed stop words (words that were not important to the meaning of the text)</a:t>
          </a:r>
        </a:p>
      </dgm:t>
    </dgm:pt>
    <dgm:pt modelId="{2B77665B-3D0C-5E43-8AD8-6349F7DB65C2}" type="parTrans" cxnId="{32D518D8-397C-E14A-9B81-88C582F98997}">
      <dgm:prSet/>
      <dgm:spPr/>
      <dgm:t>
        <a:bodyPr/>
        <a:lstStyle/>
        <a:p>
          <a:endParaRPr lang="en-US" sz="1400">
            <a:latin typeface="+mn-lt"/>
          </a:endParaRPr>
        </a:p>
      </dgm:t>
    </dgm:pt>
    <dgm:pt modelId="{B80227CC-962F-4D48-8E19-623AB083E639}" type="sibTrans" cxnId="{32D518D8-397C-E14A-9B81-88C582F98997}">
      <dgm:prSet custT="1"/>
      <dgm:spPr/>
      <dgm:t>
        <a:bodyPr/>
        <a:lstStyle/>
        <a:p>
          <a:endParaRPr lang="en-US" sz="1400">
            <a:latin typeface="+mn-lt"/>
          </a:endParaRPr>
        </a:p>
      </dgm:t>
    </dgm:pt>
    <dgm:pt modelId="{4C4493BF-5247-5644-ADE9-C7EDBA239AC0}">
      <dgm:prSet phldrT="[Text]" custT="1"/>
      <dgm:spPr/>
      <dgm:t>
        <a:bodyPr/>
        <a:lstStyle/>
        <a:p>
          <a:r>
            <a:rPr lang="en-US" sz="1400" dirty="0">
              <a:latin typeface="+mn-lt"/>
            </a:rPr>
            <a:t>Fit and transformed training data to a vector. Transformed testing data to a vector.</a:t>
          </a:r>
        </a:p>
      </dgm:t>
    </dgm:pt>
    <dgm:pt modelId="{1B09FF72-BC9D-FE4E-AC94-F8699D62A369}" type="parTrans" cxnId="{973D6DAD-0054-5C4D-97D3-B03D1AD9C9CA}">
      <dgm:prSet/>
      <dgm:spPr/>
      <dgm:t>
        <a:bodyPr/>
        <a:lstStyle/>
        <a:p>
          <a:endParaRPr lang="en-US" sz="1400">
            <a:latin typeface="+mn-lt"/>
          </a:endParaRPr>
        </a:p>
      </dgm:t>
    </dgm:pt>
    <dgm:pt modelId="{D270ECE1-7F22-8F42-B203-24E9C863B136}" type="sibTrans" cxnId="{973D6DAD-0054-5C4D-97D3-B03D1AD9C9CA}">
      <dgm:prSet custT="1"/>
      <dgm:spPr/>
      <dgm:t>
        <a:bodyPr/>
        <a:lstStyle/>
        <a:p>
          <a:endParaRPr lang="en-US" sz="1400">
            <a:latin typeface="+mn-lt"/>
          </a:endParaRPr>
        </a:p>
      </dgm:t>
    </dgm:pt>
    <dgm:pt modelId="{D8A2540B-3DA2-A94A-8C90-17251C71329B}">
      <dgm:prSet phldrT="[Text]" custT="1"/>
      <dgm:spPr/>
      <dgm:t>
        <a:bodyPr/>
        <a:lstStyle/>
        <a:p>
          <a:r>
            <a:rPr lang="en-US" sz="1400" dirty="0">
              <a:latin typeface="+mn-lt"/>
            </a:rPr>
            <a:t>Fit training data to Multinomial Naïve Bayes algorithm from </a:t>
          </a:r>
          <a:r>
            <a:rPr lang="en-US" sz="1400" dirty="0" err="1">
              <a:latin typeface="+mn-lt"/>
            </a:rPr>
            <a:t>Sklearn</a:t>
          </a:r>
          <a:endParaRPr lang="en-US" sz="1400" dirty="0">
            <a:latin typeface="+mn-lt"/>
          </a:endParaRPr>
        </a:p>
      </dgm:t>
    </dgm:pt>
    <dgm:pt modelId="{BACAE7D7-26C7-1D4C-A0BB-3C04EA3B642D}" type="parTrans" cxnId="{D77BBA4D-AF5B-5C46-A782-64A0E55DE97B}">
      <dgm:prSet/>
      <dgm:spPr/>
      <dgm:t>
        <a:bodyPr/>
        <a:lstStyle/>
        <a:p>
          <a:endParaRPr lang="en-US" sz="1400">
            <a:latin typeface="+mn-lt"/>
          </a:endParaRPr>
        </a:p>
      </dgm:t>
    </dgm:pt>
    <dgm:pt modelId="{9D831F64-5128-DD4A-A998-013A66854C6C}" type="sibTrans" cxnId="{D77BBA4D-AF5B-5C46-A782-64A0E55DE97B}">
      <dgm:prSet custT="1"/>
      <dgm:spPr/>
      <dgm:t>
        <a:bodyPr/>
        <a:lstStyle/>
        <a:p>
          <a:endParaRPr lang="en-US" sz="1400">
            <a:latin typeface="+mn-lt"/>
          </a:endParaRPr>
        </a:p>
      </dgm:t>
    </dgm:pt>
    <dgm:pt modelId="{57389C5A-85CA-CD49-9B2F-EC49ADD689F4}">
      <dgm:prSet custT="1"/>
      <dgm:spPr/>
      <dgm:t>
        <a:bodyPr/>
        <a:lstStyle/>
        <a:p>
          <a:r>
            <a:rPr lang="en-US" sz="1400" dirty="0">
              <a:latin typeface="+mn-lt"/>
            </a:rPr>
            <a:t>Used Multinomial Naïve Bayes algorithm to predict the labels for the testing data</a:t>
          </a:r>
        </a:p>
      </dgm:t>
    </dgm:pt>
    <dgm:pt modelId="{FCB57228-8E25-374C-AA1F-267CA7B536A7}" type="parTrans" cxnId="{C45B7481-2C06-8D4B-8C08-76DA2634E264}">
      <dgm:prSet/>
      <dgm:spPr/>
      <dgm:t>
        <a:bodyPr/>
        <a:lstStyle/>
        <a:p>
          <a:endParaRPr lang="en-US" sz="1400">
            <a:latin typeface="+mn-lt"/>
          </a:endParaRPr>
        </a:p>
      </dgm:t>
    </dgm:pt>
    <dgm:pt modelId="{A1848B08-9A4E-064F-A9A8-BB0B3F7D2A8D}" type="sibTrans" cxnId="{C45B7481-2C06-8D4B-8C08-76DA2634E264}">
      <dgm:prSet/>
      <dgm:spPr/>
      <dgm:t>
        <a:bodyPr/>
        <a:lstStyle/>
        <a:p>
          <a:endParaRPr lang="en-US" sz="1400">
            <a:latin typeface="+mn-lt"/>
          </a:endParaRPr>
        </a:p>
      </dgm:t>
    </dgm:pt>
    <dgm:pt modelId="{98F6ADFB-647D-7D46-9A5B-31A19773F7B7}" type="pres">
      <dgm:prSet presAssocID="{6790AE53-6578-C248-8C34-B9803DE10DF1}" presName="diagram" presStyleCnt="0">
        <dgm:presLayoutVars>
          <dgm:dir/>
          <dgm:resizeHandles val="exact"/>
        </dgm:presLayoutVars>
      </dgm:prSet>
      <dgm:spPr/>
    </dgm:pt>
    <dgm:pt modelId="{40DC0F9B-DD71-BF41-B65D-FF2B7F6A3C42}" type="pres">
      <dgm:prSet presAssocID="{1EE4A673-1F6B-E645-A53B-E8E9FD8D549A}" presName="node" presStyleLbl="node1" presStyleIdx="0" presStyleCnt="6" custScaleY="65982" custLinFactNeighborX="-335" custLinFactNeighborY="54887">
        <dgm:presLayoutVars>
          <dgm:bulletEnabled val="1"/>
        </dgm:presLayoutVars>
      </dgm:prSet>
      <dgm:spPr/>
    </dgm:pt>
    <dgm:pt modelId="{908563EA-60B9-014E-A5EE-B67AEF151D0B}" type="pres">
      <dgm:prSet presAssocID="{0C1A3D42-2163-5D48-BFCA-35DC3A4B913C}" presName="sibTrans" presStyleLbl="sibTrans2D1" presStyleIdx="0" presStyleCnt="5"/>
      <dgm:spPr/>
    </dgm:pt>
    <dgm:pt modelId="{E640170C-9F54-3B4A-A88F-0E09C357487D}" type="pres">
      <dgm:prSet presAssocID="{0C1A3D42-2163-5D48-BFCA-35DC3A4B913C}" presName="connectorText" presStyleLbl="sibTrans2D1" presStyleIdx="0" presStyleCnt="5"/>
      <dgm:spPr/>
    </dgm:pt>
    <dgm:pt modelId="{C28938C7-4805-1A4E-885D-F476A2A90263}" type="pres">
      <dgm:prSet presAssocID="{146D183B-42F1-6B49-B0FD-089761FE91A9}" presName="node" presStyleLbl="node1" presStyleIdx="1" presStyleCnt="6" custScaleY="101512">
        <dgm:presLayoutVars>
          <dgm:bulletEnabled val="1"/>
        </dgm:presLayoutVars>
      </dgm:prSet>
      <dgm:spPr/>
    </dgm:pt>
    <dgm:pt modelId="{B85DCCCE-FD07-4E49-9961-3BA77DCCDDC2}" type="pres">
      <dgm:prSet presAssocID="{CD26D677-EA8F-0A47-B474-79EB315DDA20}" presName="sibTrans" presStyleLbl="sibTrans2D1" presStyleIdx="1" presStyleCnt="5"/>
      <dgm:spPr/>
    </dgm:pt>
    <dgm:pt modelId="{BB76ADB1-F1DF-514D-9712-B0634D90C889}" type="pres">
      <dgm:prSet presAssocID="{CD26D677-EA8F-0A47-B474-79EB315DDA20}" presName="connectorText" presStyleLbl="sibTrans2D1" presStyleIdx="1" presStyleCnt="5"/>
      <dgm:spPr/>
    </dgm:pt>
    <dgm:pt modelId="{BF3B8B77-BC52-2A47-BBBF-80EC16D24344}" type="pres">
      <dgm:prSet presAssocID="{55256CE4-FA1C-F04D-8ADB-2BDC5A655AEA}" presName="node" presStyleLbl="node1" presStyleIdx="2" presStyleCnt="6" custScaleY="101273">
        <dgm:presLayoutVars>
          <dgm:bulletEnabled val="1"/>
        </dgm:presLayoutVars>
      </dgm:prSet>
      <dgm:spPr/>
    </dgm:pt>
    <dgm:pt modelId="{6E0CD007-6DB6-2E43-9A4C-8EDFC31FC290}" type="pres">
      <dgm:prSet presAssocID="{B80227CC-962F-4D48-8E19-623AB083E639}" presName="sibTrans" presStyleLbl="sibTrans2D1" presStyleIdx="2" presStyleCnt="5"/>
      <dgm:spPr/>
    </dgm:pt>
    <dgm:pt modelId="{3A5C1712-9DE1-8641-8891-9445E337BD86}" type="pres">
      <dgm:prSet presAssocID="{B80227CC-962F-4D48-8E19-623AB083E639}" presName="connectorText" presStyleLbl="sibTrans2D1" presStyleIdx="2" presStyleCnt="5"/>
      <dgm:spPr/>
    </dgm:pt>
    <dgm:pt modelId="{45F4DB4D-54B4-2348-99D6-0292648C8468}" type="pres">
      <dgm:prSet presAssocID="{4C4493BF-5247-5644-ADE9-C7EDBA239AC0}" presName="node" presStyleLbl="node1" presStyleIdx="3" presStyleCnt="6">
        <dgm:presLayoutVars>
          <dgm:bulletEnabled val="1"/>
        </dgm:presLayoutVars>
      </dgm:prSet>
      <dgm:spPr/>
    </dgm:pt>
    <dgm:pt modelId="{3522107F-3B87-C74B-B2B2-0DE2E791CA8F}" type="pres">
      <dgm:prSet presAssocID="{D270ECE1-7F22-8F42-B203-24E9C863B136}" presName="sibTrans" presStyleLbl="sibTrans2D1" presStyleIdx="3" presStyleCnt="5"/>
      <dgm:spPr/>
    </dgm:pt>
    <dgm:pt modelId="{EB3E7B69-283E-214D-9F3D-6EE0808E70B5}" type="pres">
      <dgm:prSet presAssocID="{D270ECE1-7F22-8F42-B203-24E9C863B136}" presName="connectorText" presStyleLbl="sibTrans2D1" presStyleIdx="3" presStyleCnt="5"/>
      <dgm:spPr/>
    </dgm:pt>
    <dgm:pt modelId="{AF30CFD4-0CFA-6442-9377-2DEC997E9AFC}" type="pres">
      <dgm:prSet presAssocID="{D8A2540B-3DA2-A94A-8C90-17251C71329B}" presName="node" presStyleLbl="node1" presStyleIdx="4" presStyleCnt="6">
        <dgm:presLayoutVars>
          <dgm:bulletEnabled val="1"/>
        </dgm:presLayoutVars>
      </dgm:prSet>
      <dgm:spPr/>
    </dgm:pt>
    <dgm:pt modelId="{888390DE-C271-A24F-BD7F-C431C57E9857}" type="pres">
      <dgm:prSet presAssocID="{9D831F64-5128-DD4A-A998-013A66854C6C}" presName="sibTrans" presStyleLbl="sibTrans2D1" presStyleIdx="4" presStyleCnt="5"/>
      <dgm:spPr/>
    </dgm:pt>
    <dgm:pt modelId="{3277182B-2A52-3A41-A9E6-74FE86460088}" type="pres">
      <dgm:prSet presAssocID="{9D831F64-5128-DD4A-A998-013A66854C6C}" presName="connectorText" presStyleLbl="sibTrans2D1" presStyleIdx="4" presStyleCnt="5"/>
      <dgm:spPr/>
    </dgm:pt>
    <dgm:pt modelId="{FFB33CDA-1DD5-E949-AEDD-CC5D433CB3D6}" type="pres">
      <dgm:prSet presAssocID="{57389C5A-85CA-CD49-9B2F-EC49ADD689F4}" presName="node" presStyleLbl="node1" presStyleIdx="5" presStyleCnt="6">
        <dgm:presLayoutVars>
          <dgm:bulletEnabled val="1"/>
        </dgm:presLayoutVars>
      </dgm:prSet>
      <dgm:spPr/>
    </dgm:pt>
  </dgm:ptLst>
  <dgm:cxnLst>
    <dgm:cxn modelId="{1BF42805-4439-0B48-AA28-408EFCD5D7AE}" type="presOf" srcId="{9D831F64-5128-DD4A-A998-013A66854C6C}" destId="{3277182B-2A52-3A41-A9E6-74FE86460088}" srcOrd="1" destOrd="0" presId="urn:microsoft.com/office/officeart/2005/8/layout/process5"/>
    <dgm:cxn modelId="{777F3E07-6F19-3A43-BB13-31D093FA92F0}" type="presOf" srcId="{D270ECE1-7F22-8F42-B203-24E9C863B136}" destId="{3522107F-3B87-C74B-B2B2-0DE2E791CA8F}" srcOrd="0" destOrd="0" presId="urn:microsoft.com/office/officeart/2005/8/layout/process5"/>
    <dgm:cxn modelId="{CFC16F0A-1440-0849-A306-BA4E8CE79608}" type="presOf" srcId="{B80227CC-962F-4D48-8E19-623AB083E639}" destId="{6E0CD007-6DB6-2E43-9A4C-8EDFC31FC290}" srcOrd="0" destOrd="0" presId="urn:microsoft.com/office/officeart/2005/8/layout/process5"/>
    <dgm:cxn modelId="{8C54D415-42E4-BB41-AC42-3F9B63FA946B}" type="presOf" srcId="{4C4493BF-5247-5644-ADE9-C7EDBA239AC0}" destId="{45F4DB4D-54B4-2348-99D6-0292648C8468}" srcOrd="0" destOrd="0" presId="urn:microsoft.com/office/officeart/2005/8/layout/process5"/>
    <dgm:cxn modelId="{7D601819-F831-7847-B6A8-6EAA952F80C8}" type="presOf" srcId="{0C1A3D42-2163-5D48-BFCA-35DC3A4B913C}" destId="{908563EA-60B9-014E-A5EE-B67AEF151D0B}" srcOrd="0" destOrd="0" presId="urn:microsoft.com/office/officeart/2005/8/layout/process5"/>
    <dgm:cxn modelId="{28496221-DB24-4041-9AE9-48E69F7A7AC4}" type="presOf" srcId="{6790AE53-6578-C248-8C34-B9803DE10DF1}" destId="{98F6ADFB-647D-7D46-9A5B-31A19773F7B7}" srcOrd="0" destOrd="0" presId="urn:microsoft.com/office/officeart/2005/8/layout/process5"/>
    <dgm:cxn modelId="{D77BBA4D-AF5B-5C46-A782-64A0E55DE97B}" srcId="{6790AE53-6578-C248-8C34-B9803DE10DF1}" destId="{D8A2540B-3DA2-A94A-8C90-17251C71329B}" srcOrd="4" destOrd="0" parTransId="{BACAE7D7-26C7-1D4C-A0BB-3C04EA3B642D}" sibTransId="{9D831F64-5128-DD4A-A998-013A66854C6C}"/>
    <dgm:cxn modelId="{65A2394F-BEAA-7A4D-BE2E-E9812E175999}" srcId="{6790AE53-6578-C248-8C34-B9803DE10DF1}" destId="{146D183B-42F1-6B49-B0FD-089761FE91A9}" srcOrd="1" destOrd="0" parTransId="{6F9F007E-20AE-F441-89C4-8CBDD0E75457}" sibTransId="{CD26D677-EA8F-0A47-B474-79EB315DDA20}"/>
    <dgm:cxn modelId="{A075E151-8F8D-5841-B727-D309E450B798}" type="presOf" srcId="{1EE4A673-1F6B-E645-A53B-E8E9FD8D549A}" destId="{40DC0F9B-DD71-BF41-B65D-FF2B7F6A3C42}" srcOrd="0" destOrd="0" presId="urn:microsoft.com/office/officeart/2005/8/layout/process5"/>
    <dgm:cxn modelId="{4B9D2452-6A85-6345-A328-CB197BD7A262}" type="presOf" srcId="{B80227CC-962F-4D48-8E19-623AB083E639}" destId="{3A5C1712-9DE1-8641-8891-9445E337BD86}" srcOrd="1" destOrd="0" presId="urn:microsoft.com/office/officeart/2005/8/layout/process5"/>
    <dgm:cxn modelId="{A4F8E064-B0DD-574A-ACB5-ACC16B0E5BC7}" type="presOf" srcId="{9D831F64-5128-DD4A-A998-013A66854C6C}" destId="{888390DE-C271-A24F-BD7F-C431C57E9857}" srcOrd="0" destOrd="0" presId="urn:microsoft.com/office/officeart/2005/8/layout/process5"/>
    <dgm:cxn modelId="{DCB0F26F-17AE-314B-B3D3-177EAF7638D9}" type="presOf" srcId="{D270ECE1-7F22-8F42-B203-24E9C863B136}" destId="{EB3E7B69-283E-214D-9F3D-6EE0808E70B5}" srcOrd="1" destOrd="0" presId="urn:microsoft.com/office/officeart/2005/8/layout/process5"/>
    <dgm:cxn modelId="{E8071375-8593-E84E-89D3-B46AB3CEB168}" type="presOf" srcId="{0C1A3D42-2163-5D48-BFCA-35DC3A4B913C}" destId="{E640170C-9F54-3B4A-A88F-0E09C357487D}" srcOrd="1" destOrd="0" presId="urn:microsoft.com/office/officeart/2005/8/layout/process5"/>
    <dgm:cxn modelId="{4CEFAC7C-FD35-9745-ADDD-932A1BFEF0CE}" type="presOf" srcId="{55256CE4-FA1C-F04D-8ADB-2BDC5A655AEA}" destId="{BF3B8B77-BC52-2A47-BBBF-80EC16D24344}" srcOrd="0" destOrd="0" presId="urn:microsoft.com/office/officeart/2005/8/layout/process5"/>
    <dgm:cxn modelId="{C45B7481-2C06-8D4B-8C08-76DA2634E264}" srcId="{6790AE53-6578-C248-8C34-B9803DE10DF1}" destId="{57389C5A-85CA-CD49-9B2F-EC49ADD689F4}" srcOrd="5" destOrd="0" parTransId="{FCB57228-8E25-374C-AA1F-267CA7B536A7}" sibTransId="{A1848B08-9A4E-064F-A9A8-BB0B3F7D2A8D}"/>
    <dgm:cxn modelId="{E1FFD19A-DDB8-CD47-A4DB-C2930D6ECDD1}" srcId="{6790AE53-6578-C248-8C34-B9803DE10DF1}" destId="{1EE4A673-1F6B-E645-A53B-E8E9FD8D549A}" srcOrd="0" destOrd="0" parTransId="{EF8E11E4-5D1D-8640-A5E4-00E68BE2C1D9}" sibTransId="{0C1A3D42-2163-5D48-BFCA-35DC3A4B913C}"/>
    <dgm:cxn modelId="{A5E0E8A5-215A-C646-9171-8BAC4630B6D6}" type="presOf" srcId="{CD26D677-EA8F-0A47-B474-79EB315DDA20}" destId="{BB76ADB1-F1DF-514D-9712-B0634D90C889}" srcOrd="1" destOrd="0" presId="urn:microsoft.com/office/officeart/2005/8/layout/process5"/>
    <dgm:cxn modelId="{973D6DAD-0054-5C4D-97D3-B03D1AD9C9CA}" srcId="{6790AE53-6578-C248-8C34-B9803DE10DF1}" destId="{4C4493BF-5247-5644-ADE9-C7EDBA239AC0}" srcOrd="3" destOrd="0" parTransId="{1B09FF72-BC9D-FE4E-AC94-F8699D62A369}" sibTransId="{D270ECE1-7F22-8F42-B203-24E9C863B136}"/>
    <dgm:cxn modelId="{440359B7-2F7A-B24D-AE2D-48B2D701B26A}" type="presOf" srcId="{57389C5A-85CA-CD49-9B2F-EC49ADD689F4}" destId="{FFB33CDA-1DD5-E949-AEDD-CC5D433CB3D6}" srcOrd="0" destOrd="0" presId="urn:microsoft.com/office/officeart/2005/8/layout/process5"/>
    <dgm:cxn modelId="{D615BBD0-D88E-0641-B626-43A7F7176D53}" type="presOf" srcId="{CD26D677-EA8F-0A47-B474-79EB315DDA20}" destId="{B85DCCCE-FD07-4E49-9961-3BA77DCCDDC2}" srcOrd="0" destOrd="0" presId="urn:microsoft.com/office/officeart/2005/8/layout/process5"/>
    <dgm:cxn modelId="{32D518D8-397C-E14A-9B81-88C582F98997}" srcId="{6790AE53-6578-C248-8C34-B9803DE10DF1}" destId="{55256CE4-FA1C-F04D-8ADB-2BDC5A655AEA}" srcOrd="2" destOrd="0" parTransId="{2B77665B-3D0C-5E43-8AD8-6349F7DB65C2}" sibTransId="{B80227CC-962F-4D48-8E19-623AB083E639}"/>
    <dgm:cxn modelId="{FA2FB0F3-EC79-A648-8354-82FA23EE7948}" type="presOf" srcId="{D8A2540B-3DA2-A94A-8C90-17251C71329B}" destId="{AF30CFD4-0CFA-6442-9377-2DEC997E9AFC}" srcOrd="0" destOrd="0" presId="urn:microsoft.com/office/officeart/2005/8/layout/process5"/>
    <dgm:cxn modelId="{C8170CFB-B051-2048-9750-AC3A4A0370DB}" type="presOf" srcId="{146D183B-42F1-6B49-B0FD-089761FE91A9}" destId="{C28938C7-4805-1A4E-885D-F476A2A90263}" srcOrd="0" destOrd="0" presId="urn:microsoft.com/office/officeart/2005/8/layout/process5"/>
    <dgm:cxn modelId="{A812A93C-AB6A-C848-AE8B-7C4EA2DB8FCF}" type="presParOf" srcId="{98F6ADFB-647D-7D46-9A5B-31A19773F7B7}" destId="{40DC0F9B-DD71-BF41-B65D-FF2B7F6A3C42}" srcOrd="0" destOrd="0" presId="urn:microsoft.com/office/officeart/2005/8/layout/process5"/>
    <dgm:cxn modelId="{98C45971-3303-3446-8602-D09E813B1572}" type="presParOf" srcId="{98F6ADFB-647D-7D46-9A5B-31A19773F7B7}" destId="{908563EA-60B9-014E-A5EE-B67AEF151D0B}" srcOrd="1" destOrd="0" presId="urn:microsoft.com/office/officeart/2005/8/layout/process5"/>
    <dgm:cxn modelId="{9828A584-54DC-4E40-98A8-8CE26B329E06}" type="presParOf" srcId="{908563EA-60B9-014E-A5EE-B67AEF151D0B}" destId="{E640170C-9F54-3B4A-A88F-0E09C357487D}" srcOrd="0" destOrd="0" presId="urn:microsoft.com/office/officeart/2005/8/layout/process5"/>
    <dgm:cxn modelId="{0060325C-DD28-B54B-B805-FDF3F03A00DC}" type="presParOf" srcId="{98F6ADFB-647D-7D46-9A5B-31A19773F7B7}" destId="{C28938C7-4805-1A4E-885D-F476A2A90263}" srcOrd="2" destOrd="0" presId="urn:microsoft.com/office/officeart/2005/8/layout/process5"/>
    <dgm:cxn modelId="{9D033720-7EB2-814C-B7A7-4E383D0AAD47}" type="presParOf" srcId="{98F6ADFB-647D-7D46-9A5B-31A19773F7B7}" destId="{B85DCCCE-FD07-4E49-9961-3BA77DCCDDC2}" srcOrd="3" destOrd="0" presId="urn:microsoft.com/office/officeart/2005/8/layout/process5"/>
    <dgm:cxn modelId="{1008E815-7397-FA44-81B2-07D53BDA5C94}" type="presParOf" srcId="{B85DCCCE-FD07-4E49-9961-3BA77DCCDDC2}" destId="{BB76ADB1-F1DF-514D-9712-B0634D90C889}" srcOrd="0" destOrd="0" presId="urn:microsoft.com/office/officeart/2005/8/layout/process5"/>
    <dgm:cxn modelId="{A394AE16-9E73-2541-8FA7-6D31ECD216AD}" type="presParOf" srcId="{98F6ADFB-647D-7D46-9A5B-31A19773F7B7}" destId="{BF3B8B77-BC52-2A47-BBBF-80EC16D24344}" srcOrd="4" destOrd="0" presId="urn:microsoft.com/office/officeart/2005/8/layout/process5"/>
    <dgm:cxn modelId="{89B361B2-A401-EA44-A16E-2172548DED0D}" type="presParOf" srcId="{98F6ADFB-647D-7D46-9A5B-31A19773F7B7}" destId="{6E0CD007-6DB6-2E43-9A4C-8EDFC31FC290}" srcOrd="5" destOrd="0" presId="urn:microsoft.com/office/officeart/2005/8/layout/process5"/>
    <dgm:cxn modelId="{7A9048D3-FA67-1142-9693-C7332716D0EA}" type="presParOf" srcId="{6E0CD007-6DB6-2E43-9A4C-8EDFC31FC290}" destId="{3A5C1712-9DE1-8641-8891-9445E337BD86}" srcOrd="0" destOrd="0" presId="urn:microsoft.com/office/officeart/2005/8/layout/process5"/>
    <dgm:cxn modelId="{743AA37F-994D-AF45-9CA7-53CB1BEDD7F5}" type="presParOf" srcId="{98F6ADFB-647D-7D46-9A5B-31A19773F7B7}" destId="{45F4DB4D-54B4-2348-99D6-0292648C8468}" srcOrd="6" destOrd="0" presId="urn:microsoft.com/office/officeart/2005/8/layout/process5"/>
    <dgm:cxn modelId="{383A6C33-680F-9E49-B132-F9748D12E84F}" type="presParOf" srcId="{98F6ADFB-647D-7D46-9A5B-31A19773F7B7}" destId="{3522107F-3B87-C74B-B2B2-0DE2E791CA8F}" srcOrd="7" destOrd="0" presId="urn:microsoft.com/office/officeart/2005/8/layout/process5"/>
    <dgm:cxn modelId="{B5E5EF74-5CD7-484C-AAFC-CF8FEE8778DC}" type="presParOf" srcId="{3522107F-3B87-C74B-B2B2-0DE2E791CA8F}" destId="{EB3E7B69-283E-214D-9F3D-6EE0808E70B5}" srcOrd="0" destOrd="0" presId="urn:microsoft.com/office/officeart/2005/8/layout/process5"/>
    <dgm:cxn modelId="{AE894673-8A94-F946-8FDA-049F2A67147F}" type="presParOf" srcId="{98F6ADFB-647D-7D46-9A5B-31A19773F7B7}" destId="{AF30CFD4-0CFA-6442-9377-2DEC997E9AFC}" srcOrd="8" destOrd="0" presId="urn:microsoft.com/office/officeart/2005/8/layout/process5"/>
    <dgm:cxn modelId="{3FC3648A-23A6-CD40-B92B-FDCE6A363162}" type="presParOf" srcId="{98F6ADFB-647D-7D46-9A5B-31A19773F7B7}" destId="{888390DE-C271-A24F-BD7F-C431C57E9857}" srcOrd="9" destOrd="0" presId="urn:microsoft.com/office/officeart/2005/8/layout/process5"/>
    <dgm:cxn modelId="{147BC4CB-E51C-E04B-A720-8D08C1F05FDB}" type="presParOf" srcId="{888390DE-C271-A24F-BD7F-C431C57E9857}" destId="{3277182B-2A52-3A41-A9E6-74FE86460088}" srcOrd="0" destOrd="0" presId="urn:microsoft.com/office/officeart/2005/8/layout/process5"/>
    <dgm:cxn modelId="{0016E911-B0A0-C34E-9F35-D04F2FCA4040}" type="presParOf" srcId="{98F6ADFB-647D-7D46-9A5B-31A19773F7B7}" destId="{FFB33CDA-1DD5-E949-AEDD-CC5D433CB3D6}"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0AE53-6578-C248-8C34-B9803DE10DF1}" type="doc">
      <dgm:prSet loTypeId="urn:microsoft.com/office/officeart/2005/8/layout/process5" loCatId="" qsTypeId="urn:microsoft.com/office/officeart/2005/8/quickstyle/simple1" qsCatId="simple" csTypeId="urn:microsoft.com/office/officeart/2005/8/colors/accent5_2" csCatId="accent5" phldr="1"/>
      <dgm:spPr/>
      <dgm:t>
        <a:bodyPr/>
        <a:lstStyle/>
        <a:p>
          <a:endParaRPr lang="en-US"/>
        </a:p>
      </dgm:t>
    </dgm:pt>
    <dgm:pt modelId="{1EE4A673-1F6B-E645-A53B-E8E9FD8D549A}">
      <dgm:prSet phldrT="[Text]" custT="1"/>
      <dgm:spPr/>
      <dgm:t>
        <a:bodyPr/>
        <a:lstStyle/>
        <a:p>
          <a:r>
            <a:rPr lang="en-US" sz="1400" dirty="0">
              <a:latin typeface="+mn-lt"/>
            </a:rPr>
            <a:t>Labeled data (multicomponent, </a:t>
          </a:r>
          <a:r>
            <a:rPr lang="en-US" sz="1400" dirty="0" err="1">
              <a:latin typeface="+mn-lt"/>
            </a:rPr>
            <a:t>singlecomponent</a:t>
          </a:r>
          <a:r>
            <a:rPr lang="en-US" sz="1400" dirty="0">
              <a:latin typeface="+mn-lt"/>
            </a:rPr>
            <a:t>, no isotherm data)</a:t>
          </a:r>
        </a:p>
      </dgm:t>
    </dgm:pt>
    <dgm:pt modelId="{EF8E11E4-5D1D-8640-A5E4-00E68BE2C1D9}" type="parTrans" cxnId="{E1FFD19A-DDB8-CD47-A4DB-C2930D6ECDD1}">
      <dgm:prSet/>
      <dgm:spPr/>
      <dgm:t>
        <a:bodyPr/>
        <a:lstStyle/>
        <a:p>
          <a:endParaRPr lang="en-US" sz="1400">
            <a:latin typeface="+mn-lt"/>
          </a:endParaRPr>
        </a:p>
      </dgm:t>
    </dgm:pt>
    <dgm:pt modelId="{0C1A3D42-2163-5D48-BFCA-35DC3A4B913C}" type="sibTrans" cxnId="{E1FFD19A-DDB8-CD47-A4DB-C2930D6ECDD1}">
      <dgm:prSet custT="1"/>
      <dgm:spPr/>
      <dgm:t>
        <a:bodyPr/>
        <a:lstStyle/>
        <a:p>
          <a:endParaRPr lang="en-US" sz="1400">
            <a:latin typeface="+mn-lt"/>
          </a:endParaRPr>
        </a:p>
      </dgm:t>
    </dgm:pt>
    <dgm:pt modelId="{146D183B-42F1-6B49-B0FD-089761FE91A9}">
      <dgm:prSet phldrT="[Text]" custT="1"/>
      <dgm:spPr/>
      <dgm:t>
        <a:bodyPr/>
        <a:lstStyle/>
        <a:p>
          <a:r>
            <a:rPr lang="en-US" sz="1400" dirty="0">
              <a:latin typeface="+mn-lt"/>
            </a:rPr>
            <a:t>Divided the data into training (~75%) and testing (~25%) data </a:t>
          </a:r>
        </a:p>
      </dgm:t>
    </dgm:pt>
    <dgm:pt modelId="{6F9F007E-20AE-F441-89C4-8CBDD0E75457}" type="parTrans" cxnId="{65A2394F-BEAA-7A4D-BE2E-E9812E175999}">
      <dgm:prSet/>
      <dgm:spPr/>
      <dgm:t>
        <a:bodyPr/>
        <a:lstStyle/>
        <a:p>
          <a:endParaRPr lang="en-US" sz="1400">
            <a:latin typeface="+mn-lt"/>
          </a:endParaRPr>
        </a:p>
      </dgm:t>
    </dgm:pt>
    <dgm:pt modelId="{CD26D677-EA8F-0A47-B474-79EB315DDA20}" type="sibTrans" cxnId="{65A2394F-BEAA-7A4D-BE2E-E9812E175999}">
      <dgm:prSet custT="1"/>
      <dgm:spPr/>
      <dgm:t>
        <a:bodyPr/>
        <a:lstStyle/>
        <a:p>
          <a:endParaRPr lang="en-US" sz="1400">
            <a:latin typeface="+mn-lt"/>
          </a:endParaRPr>
        </a:p>
      </dgm:t>
    </dgm:pt>
    <dgm:pt modelId="{55256CE4-FA1C-F04D-8ADB-2BDC5A655AEA}">
      <dgm:prSet phldrT="[Text]" custT="1"/>
      <dgm:spPr/>
      <dgm:t>
        <a:bodyPr/>
        <a:lstStyle/>
        <a:p>
          <a:r>
            <a:rPr lang="en-US" sz="1400" dirty="0">
              <a:latin typeface="+mn-lt"/>
            </a:rPr>
            <a:t>Tokenized the article into words (words with the same stem were the same token) and removed stop words (words that were not important to the meaning of the text)</a:t>
          </a:r>
        </a:p>
      </dgm:t>
    </dgm:pt>
    <dgm:pt modelId="{2B77665B-3D0C-5E43-8AD8-6349F7DB65C2}" type="parTrans" cxnId="{32D518D8-397C-E14A-9B81-88C582F98997}">
      <dgm:prSet/>
      <dgm:spPr/>
      <dgm:t>
        <a:bodyPr/>
        <a:lstStyle/>
        <a:p>
          <a:endParaRPr lang="en-US" sz="1400">
            <a:latin typeface="+mn-lt"/>
          </a:endParaRPr>
        </a:p>
      </dgm:t>
    </dgm:pt>
    <dgm:pt modelId="{B80227CC-962F-4D48-8E19-623AB083E639}" type="sibTrans" cxnId="{32D518D8-397C-E14A-9B81-88C582F98997}">
      <dgm:prSet custT="1"/>
      <dgm:spPr/>
      <dgm:t>
        <a:bodyPr/>
        <a:lstStyle/>
        <a:p>
          <a:endParaRPr lang="en-US" sz="1400">
            <a:latin typeface="+mn-lt"/>
          </a:endParaRPr>
        </a:p>
      </dgm:t>
    </dgm:pt>
    <dgm:pt modelId="{4C4493BF-5247-5644-ADE9-C7EDBA239AC0}">
      <dgm:prSet phldrT="[Text]" custT="1"/>
      <dgm:spPr/>
      <dgm:t>
        <a:bodyPr/>
        <a:lstStyle/>
        <a:p>
          <a:r>
            <a:rPr lang="en-US" sz="1400" dirty="0">
              <a:latin typeface="+mn-lt"/>
            </a:rPr>
            <a:t>Fit and transformed training data to a vector. Transformed testing data to a vector.</a:t>
          </a:r>
        </a:p>
      </dgm:t>
    </dgm:pt>
    <dgm:pt modelId="{1B09FF72-BC9D-FE4E-AC94-F8699D62A369}" type="parTrans" cxnId="{973D6DAD-0054-5C4D-97D3-B03D1AD9C9CA}">
      <dgm:prSet/>
      <dgm:spPr/>
      <dgm:t>
        <a:bodyPr/>
        <a:lstStyle/>
        <a:p>
          <a:endParaRPr lang="en-US" sz="1400">
            <a:latin typeface="+mn-lt"/>
          </a:endParaRPr>
        </a:p>
      </dgm:t>
    </dgm:pt>
    <dgm:pt modelId="{D270ECE1-7F22-8F42-B203-24E9C863B136}" type="sibTrans" cxnId="{973D6DAD-0054-5C4D-97D3-B03D1AD9C9CA}">
      <dgm:prSet custT="1"/>
      <dgm:spPr/>
      <dgm:t>
        <a:bodyPr/>
        <a:lstStyle/>
        <a:p>
          <a:endParaRPr lang="en-US" sz="1400">
            <a:latin typeface="+mn-lt"/>
          </a:endParaRPr>
        </a:p>
      </dgm:t>
    </dgm:pt>
    <dgm:pt modelId="{D8A2540B-3DA2-A94A-8C90-17251C71329B}">
      <dgm:prSet phldrT="[Text]" custT="1"/>
      <dgm:spPr/>
      <dgm:t>
        <a:bodyPr/>
        <a:lstStyle/>
        <a:p>
          <a:r>
            <a:rPr lang="en-US" sz="1400" dirty="0">
              <a:latin typeface="+mn-lt"/>
            </a:rPr>
            <a:t>Fit training data to Multinomial Naïve Bayes algorithm from </a:t>
          </a:r>
          <a:r>
            <a:rPr lang="en-US" sz="1400" dirty="0" err="1">
              <a:latin typeface="+mn-lt"/>
            </a:rPr>
            <a:t>Sklearn</a:t>
          </a:r>
          <a:endParaRPr lang="en-US" sz="1400" dirty="0">
            <a:latin typeface="+mn-lt"/>
          </a:endParaRPr>
        </a:p>
      </dgm:t>
    </dgm:pt>
    <dgm:pt modelId="{BACAE7D7-26C7-1D4C-A0BB-3C04EA3B642D}" type="parTrans" cxnId="{D77BBA4D-AF5B-5C46-A782-64A0E55DE97B}">
      <dgm:prSet/>
      <dgm:spPr/>
      <dgm:t>
        <a:bodyPr/>
        <a:lstStyle/>
        <a:p>
          <a:endParaRPr lang="en-US" sz="1400">
            <a:latin typeface="+mn-lt"/>
          </a:endParaRPr>
        </a:p>
      </dgm:t>
    </dgm:pt>
    <dgm:pt modelId="{9D831F64-5128-DD4A-A998-013A66854C6C}" type="sibTrans" cxnId="{D77BBA4D-AF5B-5C46-A782-64A0E55DE97B}">
      <dgm:prSet custT="1"/>
      <dgm:spPr/>
      <dgm:t>
        <a:bodyPr/>
        <a:lstStyle/>
        <a:p>
          <a:endParaRPr lang="en-US" sz="1400">
            <a:latin typeface="+mn-lt"/>
          </a:endParaRPr>
        </a:p>
      </dgm:t>
    </dgm:pt>
    <dgm:pt modelId="{57389C5A-85CA-CD49-9B2F-EC49ADD689F4}">
      <dgm:prSet custT="1"/>
      <dgm:spPr/>
      <dgm:t>
        <a:bodyPr/>
        <a:lstStyle/>
        <a:p>
          <a:r>
            <a:rPr lang="en-US" sz="1400" dirty="0">
              <a:latin typeface="+mn-lt"/>
            </a:rPr>
            <a:t>Used Multinomial Naïve Bayes algorithm to predict the labels for the testing data</a:t>
          </a:r>
        </a:p>
      </dgm:t>
    </dgm:pt>
    <dgm:pt modelId="{FCB57228-8E25-374C-AA1F-267CA7B536A7}" type="parTrans" cxnId="{C45B7481-2C06-8D4B-8C08-76DA2634E264}">
      <dgm:prSet/>
      <dgm:spPr/>
      <dgm:t>
        <a:bodyPr/>
        <a:lstStyle/>
        <a:p>
          <a:endParaRPr lang="en-US" sz="1400">
            <a:latin typeface="+mn-lt"/>
          </a:endParaRPr>
        </a:p>
      </dgm:t>
    </dgm:pt>
    <dgm:pt modelId="{A1848B08-9A4E-064F-A9A8-BB0B3F7D2A8D}" type="sibTrans" cxnId="{C45B7481-2C06-8D4B-8C08-76DA2634E264}">
      <dgm:prSet/>
      <dgm:spPr/>
      <dgm:t>
        <a:bodyPr/>
        <a:lstStyle/>
        <a:p>
          <a:endParaRPr lang="en-US" sz="1400">
            <a:latin typeface="+mn-lt"/>
          </a:endParaRPr>
        </a:p>
      </dgm:t>
    </dgm:pt>
    <dgm:pt modelId="{98F6ADFB-647D-7D46-9A5B-31A19773F7B7}" type="pres">
      <dgm:prSet presAssocID="{6790AE53-6578-C248-8C34-B9803DE10DF1}" presName="diagram" presStyleCnt="0">
        <dgm:presLayoutVars>
          <dgm:dir/>
          <dgm:resizeHandles val="exact"/>
        </dgm:presLayoutVars>
      </dgm:prSet>
      <dgm:spPr/>
    </dgm:pt>
    <dgm:pt modelId="{40DC0F9B-DD71-BF41-B65D-FF2B7F6A3C42}" type="pres">
      <dgm:prSet presAssocID="{1EE4A673-1F6B-E645-A53B-E8E9FD8D549A}" presName="node" presStyleLbl="node1" presStyleIdx="0" presStyleCnt="6" custScaleY="65982" custLinFactNeighborX="-335" custLinFactNeighborY="54887">
        <dgm:presLayoutVars>
          <dgm:bulletEnabled val="1"/>
        </dgm:presLayoutVars>
      </dgm:prSet>
      <dgm:spPr/>
    </dgm:pt>
    <dgm:pt modelId="{908563EA-60B9-014E-A5EE-B67AEF151D0B}" type="pres">
      <dgm:prSet presAssocID="{0C1A3D42-2163-5D48-BFCA-35DC3A4B913C}" presName="sibTrans" presStyleLbl="sibTrans2D1" presStyleIdx="0" presStyleCnt="5"/>
      <dgm:spPr/>
    </dgm:pt>
    <dgm:pt modelId="{E640170C-9F54-3B4A-A88F-0E09C357487D}" type="pres">
      <dgm:prSet presAssocID="{0C1A3D42-2163-5D48-BFCA-35DC3A4B913C}" presName="connectorText" presStyleLbl="sibTrans2D1" presStyleIdx="0" presStyleCnt="5"/>
      <dgm:spPr/>
    </dgm:pt>
    <dgm:pt modelId="{C28938C7-4805-1A4E-885D-F476A2A90263}" type="pres">
      <dgm:prSet presAssocID="{146D183B-42F1-6B49-B0FD-089761FE91A9}" presName="node" presStyleLbl="node1" presStyleIdx="1" presStyleCnt="6" custScaleY="101512">
        <dgm:presLayoutVars>
          <dgm:bulletEnabled val="1"/>
        </dgm:presLayoutVars>
      </dgm:prSet>
      <dgm:spPr/>
    </dgm:pt>
    <dgm:pt modelId="{B85DCCCE-FD07-4E49-9961-3BA77DCCDDC2}" type="pres">
      <dgm:prSet presAssocID="{CD26D677-EA8F-0A47-B474-79EB315DDA20}" presName="sibTrans" presStyleLbl="sibTrans2D1" presStyleIdx="1" presStyleCnt="5"/>
      <dgm:spPr/>
    </dgm:pt>
    <dgm:pt modelId="{BB76ADB1-F1DF-514D-9712-B0634D90C889}" type="pres">
      <dgm:prSet presAssocID="{CD26D677-EA8F-0A47-B474-79EB315DDA20}" presName="connectorText" presStyleLbl="sibTrans2D1" presStyleIdx="1" presStyleCnt="5"/>
      <dgm:spPr/>
    </dgm:pt>
    <dgm:pt modelId="{BF3B8B77-BC52-2A47-BBBF-80EC16D24344}" type="pres">
      <dgm:prSet presAssocID="{55256CE4-FA1C-F04D-8ADB-2BDC5A655AEA}" presName="node" presStyleLbl="node1" presStyleIdx="2" presStyleCnt="6" custScaleY="101273">
        <dgm:presLayoutVars>
          <dgm:bulletEnabled val="1"/>
        </dgm:presLayoutVars>
      </dgm:prSet>
      <dgm:spPr/>
    </dgm:pt>
    <dgm:pt modelId="{6E0CD007-6DB6-2E43-9A4C-8EDFC31FC290}" type="pres">
      <dgm:prSet presAssocID="{B80227CC-962F-4D48-8E19-623AB083E639}" presName="sibTrans" presStyleLbl="sibTrans2D1" presStyleIdx="2" presStyleCnt="5"/>
      <dgm:spPr/>
    </dgm:pt>
    <dgm:pt modelId="{3A5C1712-9DE1-8641-8891-9445E337BD86}" type="pres">
      <dgm:prSet presAssocID="{B80227CC-962F-4D48-8E19-623AB083E639}" presName="connectorText" presStyleLbl="sibTrans2D1" presStyleIdx="2" presStyleCnt="5"/>
      <dgm:spPr/>
    </dgm:pt>
    <dgm:pt modelId="{45F4DB4D-54B4-2348-99D6-0292648C8468}" type="pres">
      <dgm:prSet presAssocID="{4C4493BF-5247-5644-ADE9-C7EDBA239AC0}" presName="node" presStyleLbl="node1" presStyleIdx="3" presStyleCnt="6">
        <dgm:presLayoutVars>
          <dgm:bulletEnabled val="1"/>
        </dgm:presLayoutVars>
      </dgm:prSet>
      <dgm:spPr/>
    </dgm:pt>
    <dgm:pt modelId="{3522107F-3B87-C74B-B2B2-0DE2E791CA8F}" type="pres">
      <dgm:prSet presAssocID="{D270ECE1-7F22-8F42-B203-24E9C863B136}" presName="sibTrans" presStyleLbl="sibTrans2D1" presStyleIdx="3" presStyleCnt="5"/>
      <dgm:spPr/>
    </dgm:pt>
    <dgm:pt modelId="{EB3E7B69-283E-214D-9F3D-6EE0808E70B5}" type="pres">
      <dgm:prSet presAssocID="{D270ECE1-7F22-8F42-B203-24E9C863B136}" presName="connectorText" presStyleLbl="sibTrans2D1" presStyleIdx="3" presStyleCnt="5"/>
      <dgm:spPr/>
    </dgm:pt>
    <dgm:pt modelId="{AF30CFD4-0CFA-6442-9377-2DEC997E9AFC}" type="pres">
      <dgm:prSet presAssocID="{D8A2540B-3DA2-A94A-8C90-17251C71329B}" presName="node" presStyleLbl="node1" presStyleIdx="4" presStyleCnt="6">
        <dgm:presLayoutVars>
          <dgm:bulletEnabled val="1"/>
        </dgm:presLayoutVars>
      </dgm:prSet>
      <dgm:spPr/>
    </dgm:pt>
    <dgm:pt modelId="{888390DE-C271-A24F-BD7F-C431C57E9857}" type="pres">
      <dgm:prSet presAssocID="{9D831F64-5128-DD4A-A998-013A66854C6C}" presName="sibTrans" presStyleLbl="sibTrans2D1" presStyleIdx="4" presStyleCnt="5"/>
      <dgm:spPr/>
    </dgm:pt>
    <dgm:pt modelId="{3277182B-2A52-3A41-A9E6-74FE86460088}" type="pres">
      <dgm:prSet presAssocID="{9D831F64-5128-DD4A-A998-013A66854C6C}" presName="connectorText" presStyleLbl="sibTrans2D1" presStyleIdx="4" presStyleCnt="5"/>
      <dgm:spPr/>
    </dgm:pt>
    <dgm:pt modelId="{FFB33CDA-1DD5-E949-AEDD-CC5D433CB3D6}" type="pres">
      <dgm:prSet presAssocID="{57389C5A-85CA-CD49-9B2F-EC49ADD689F4}" presName="node" presStyleLbl="node1" presStyleIdx="5" presStyleCnt="6">
        <dgm:presLayoutVars>
          <dgm:bulletEnabled val="1"/>
        </dgm:presLayoutVars>
      </dgm:prSet>
      <dgm:spPr/>
    </dgm:pt>
  </dgm:ptLst>
  <dgm:cxnLst>
    <dgm:cxn modelId="{1BF42805-4439-0B48-AA28-408EFCD5D7AE}" type="presOf" srcId="{9D831F64-5128-DD4A-A998-013A66854C6C}" destId="{3277182B-2A52-3A41-A9E6-74FE86460088}" srcOrd="1" destOrd="0" presId="urn:microsoft.com/office/officeart/2005/8/layout/process5"/>
    <dgm:cxn modelId="{777F3E07-6F19-3A43-BB13-31D093FA92F0}" type="presOf" srcId="{D270ECE1-7F22-8F42-B203-24E9C863B136}" destId="{3522107F-3B87-C74B-B2B2-0DE2E791CA8F}" srcOrd="0" destOrd="0" presId="urn:microsoft.com/office/officeart/2005/8/layout/process5"/>
    <dgm:cxn modelId="{CFC16F0A-1440-0849-A306-BA4E8CE79608}" type="presOf" srcId="{B80227CC-962F-4D48-8E19-623AB083E639}" destId="{6E0CD007-6DB6-2E43-9A4C-8EDFC31FC290}" srcOrd="0" destOrd="0" presId="urn:microsoft.com/office/officeart/2005/8/layout/process5"/>
    <dgm:cxn modelId="{8C54D415-42E4-BB41-AC42-3F9B63FA946B}" type="presOf" srcId="{4C4493BF-5247-5644-ADE9-C7EDBA239AC0}" destId="{45F4DB4D-54B4-2348-99D6-0292648C8468}" srcOrd="0" destOrd="0" presId="urn:microsoft.com/office/officeart/2005/8/layout/process5"/>
    <dgm:cxn modelId="{7D601819-F831-7847-B6A8-6EAA952F80C8}" type="presOf" srcId="{0C1A3D42-2163-5D48-BFCA-35DC3A4B913C}" destId="{908563EA-60B9-014E-A5EE-B67AEF151D0B}" srcOrd="0" destOrd="0" presId="urn:microsoft.com/office/officeart/2005/8/layout/process5"/>
    <dgm:cxn modelId="{28496221-DB24-4041-9AE9-48E69F7A7AC4}" type="presOf" srcId="{6790AE53-6578-C248-8C34-B9803DE10DF1}" destId="{98F6ADFB-647D-7D46-9A5B-31A19773F7B7}" srcOrd="0" destOrd="0" presId="urn:microsoft.com/office/officeart/2005/8/layout/process5"/>
    <dgm:cxn modelId="{D77BBA4D-AF5B-5C46-A782-64A0E55DE97B}" srcId="{6790AE53-6578-C248-8C34-B9803DE10DF1}" destId="{D8A2540B-3DA2-A94A-8C90-17251C71329B}" srcOrd="4" destOrd="0" parTransId="{BACAE7D7-26C7-1D4C-A0BB-3C04EA3B642D}" sibTransId="{9D831F64-5128-DD4A-A998-013A66854C6C}"/>
    <dgm:cxn modelId="{65A2394F-BEAA-7A4D-BE2E-E9812E175999}" srcId="{6790AE53-6578-C248-8C34-B9803DE10DF1}" destId="{146D183B-42F1-6B49-B0FD-089761FE91A9}" srcOrd="1" destOrd="0" parTransId="{6F9F007E-20AE-F441-89C4-8CBDD0E75457}" sibTransId="{CD26D677-EA8F-0A47-B474-79EB315DDA20}"/>
    <dgm:cxn modelId="{A075E151-8F8D-5841-B727-D309E450B798}" type="presOf" srcId="{1EE4A673-1F6B-E645-A53B-E8E9FD8D549A}" destId="{40DC0F9B-DD71-BF41-B65D-FF2B7F6A3C42}" srcOrd="0" destOrd="0" presId="urn:microsoft.com/office/officeart/2005/8/layout/process5"/>
    <dgm:cxn modelId="{4B9D2452-6A85-6345-A328-CB197BD7A262}" type="presOf" srcId="{B80227CC-962F-4D48-8E19-623AB083E639}" destId="{3A5C1712-9DE1-8641-8891-9445E337BD86}" srcOrd="1" destOrd="0" presId="urn:microsoft.com/office/officeart/2005/8/layout/process5"/>
    <dgm:cxn modelId="{A4F8E064-B0DD-574A-ACB5-ACC16B0E5BC7}" type="presOf" srcId="{9D831F64-5128-DD4A-A998-013A66854C6C}" destId="{888390DE-C271-A24F-BD7F-C431C57E9857}" srcOrd="0" destOrd="0" presId="urn:microsoft.com/office/officeart/2005/8/layout/process5"/>
    <dgm:cxn modelId="{DCB0F26F-17AE-314B-B3D3-177EAF7638D9}" type="presOf" srcId="{D270ECE1-7F22-8F42-B203-24E9C863B136}" destId="{EB3E7B69-283E-214D-9F3D-6EE0808E70B5}" srcOrd="1" destOrd="0" presId="urn:microsoft.com/office/officeart/2005/8/layout/process5"/>
    <dgm:cxn modelId="{E8071375-8593-E84E-89D3-B46AB3CEB168}" type="presOf" srcId="{0C1A3D42-2163-5D48-BFCA-35DC3A4B913C}" destId="{E640170C-9F54-3B4A-A88F-0E09C357487D}" srcOrd="1" destOrd="0" presId="urn:microsoft.com/office/officeart/2005/8/layout/process5"/>
    <dgm:cxn modelId="{4CEFAC7C-FD35-9745-ADDD-932A1BFEF0CE}" type="presOf" srcId="{55256CE4-FA1C-F04D-8ADB-2BDC5A655AEA}" destId="{BF3B8B77-BC52-2A47-BBBF-80EC16D24344}" srcOrd="0" destOrd="0" presId="urn:microsoft.com/office/officeart/2005/8/layout/process5"/>
    <dgm:cxn modelId="{C45B7481-2C06-8D4B-8C08-76DA2634E264}" srcId="{6790AE53-6578-C248-8C34-B9803DE10DF1}" destId="{57389C5A-85CA-CD49-9B2F-EC49ADD689F4}" srcOrd="5" destOrd="0" parTransId="{FCB57228-8E25-374C-AA1F-267CA7B536A7}" sibTransId="{A1848B08-9A4E-064F-A9A8-BB0B3F7D2A8D}"/>
    <dgm:cxn modelId="{E1FFD19A-DDB8-CD47-A4DB-C2930D6ECDD1}" srcId="{6790AE53-6578-C248-8C34-B9803DE10DF1}" destId="{1EE4A673-1F6B-E645-A53B-E8E9FD8D549A}" srcOrd="0" destOrd="0" parTransId="{EF8E11E4-5D1D-8640-A5E4-00E68BE2C1D9}" sibTransId="{0C1A3D42-2163-5D48-BFCA-35DC3A4B913C}"/>
    <dgm:cxn modelId="{A5E0E8A5-215A-C646-9171-8BAC4630B6D6}" type="presOf" srcId="{CD26D677-EA8F-0A47-B474-79EB315DDA20}" destId="{BB76ADB1-F1DF-514D-9712-B0634D90C889}" srcOrd="1" destOrd="0" presId="urn:microsoft.com/office/officeart/2005/8/layout/process5"/>
    <dgm:cxn modelId="{973D6DAD-0054-5C4D-97D3-B03D1AD9C9CA}" srcId="{6790AE53-6578-C248-8C34-B9803DE10DF1}" destId="{4C4493BF-5247-5644-ADE9-C7EDBA239AC0}" srcOrd="3" destOrd="0" parTransId="{1B09FF72-BC9D-FE4E-AC94-F8699D62A369}" sibTransId="{D270ECE1-7F22-8F42-B203-24E9C863B136}"/>
    <dgm:cxn modelId="{440359B7-2F7A-B24D-AE2D-48B2D701B26A}" type="presOf" srcId="{57389C5A-85CA-CD49-9B2F-EC49ADD689F4}" destId="{FFB33CDA-1DD5-E949-AEDD-CC5D433CB3D6}" srcOrd="0" destOrd="0" presId="urn:microsoft.com/office/officeart/2005/8/layout/process5"/>
    <dgm:cxn modelId="{D615BBD0-D88E-0641-B626-43A7F7176D53}" type="presOf" srcId="{CD26D677-EA8F-0A47-B474-79EB315DDA20}" destId="{B85DCCCE-FD07-4E49-9961-3BA77DCCDDC2}" srcOrd="0" destOrd="0" presId="urn:microsoft.com/office/officeart/2005/8/layout/process5"/>
    <dgm:cxn modelId="{32D518D8-397C-E14A-9B81-88C582F98997}" srcId="{6790AE53-6578-C248-8C34-B9803DE10DF1}" destId="{55256CE4-FA1C-F04D-8ADB-2BDC5A655AEA}" srcOrd="2" destOrd="0" parTransId="{2B77665B-3D0C-5E43-8AD8-6349F7DB65C2}" sibTransId="{B80227CC-962F-4D48-8E19-623AB083E639}"/>
    <dgm:cxn modelId="{FA2FB0F3-EC79-A648-8354-82FA23EE7948}" type="presOf" srcId="{D8A2540B-3DA2-A94A-8C90-17251C71329B}" destId="{AF30CFD4-0CFA-6442-9377-2DEC997E9AFC}" srcOrd="0" destOrd="0" presId="urn:microsoft.com/office/officeart/2005/8/layout/process5"/>
    <dgm:cxn modelId="{C8170CFB-B051-2048-9750-AC3A4A0370DB}" type="presOf" srcId="{146D183B-42F1-6B49-B0FD-089761FE91A9}" destId="{C28938C7-4805-1A4E-885D-F476A2A90263}" srcOrd="0" destOrd="0" presId="urn:microsoft.com/office/officeart/2005/8/layout/process5"/>
    <dgm:cxn modelId="{A812A93C-AB6A-C848-AE8B-7C4EA2DB8FCF}" type="presParOf" srcId="{98F6ADFB-647D-7D46-9A5B-31A19773F7B7}" destId="{40DC0F9B-DD71-BF41-B65D-FF2B7F6A3C42}" srcOrd="0" destOrd="0" presId="urn:microsoft.com/office/officeart/2005/8/layout/process5"/>
    <dgm:cxn modelId="{98C45971-3303-3446-8602-D09E813B1572}" type="presParOf" srcId="{98F6ADFB-647D-7D46-9A5B-31A19773F7B7}" destId="{908563EA-60B9-014E-A5EE-B67AEF151D0B}" srcOrd="1" destOrd="0" presId="urn:microsoft.com/office/officeart/2005/8/layout/process5"/>
    <dgm:cxn modelId="{9828A584-54DC-4E40-98A8-8CE26B329E06}" type="presParOf" srcId="{908563EA-60B9-014E-A5EE-B67AEF151D0B}" destId="{E640170C-9F54-3B4A-A88F-0E09C357487D}" srcOrd="0" destOrd="0" presId="urn:microsoft.com/office/officeart/2005/8/layout/process5"/>
    <dgm:cxn modelId="{0060325C-DD28-B54B-B805-FDF3F03A00DC}" type="presParOf" srcId="{98F6ADFB-647D-7D46-9A5B-31A19773F7B7}" destId="{C28938C7-4805-1A4E-885D-F476A2A90263}" srcOrd="2" destOrd="0" presId="urn:microsoft.com/office/officeart/2005/8/layout/process5"/>
    <dgm:cxn modelId="{9D033720-7EB2-814C-B7A7-4E383D0AAD47}" type="presParOf" srcId="{98F6ADFB-647D-7D46-9A5B-31A19773F7B7}" destId="{B85DCCCE-FD07-4E49-9961-3BA77DCCDDC2}" srcOrd="3" destOrd="0" presId="urn:microsoft.com/office/officeart/2005/8/layout/process5"/>
    <dgm:cxn modelId="{1008E815-7397-FA44-81B2-07D53BDA5C94}" type="presParOf" srcId="{B85DCCCE-FD07-4E49-9961-3BA77DCCDDC2}" destId="{BB76ADB1-F1DF-514D-9712-B0634D90C889}" srcOrd="0" destOrd="0" presId="urn:microsoft.com/office/officeart/2005/8/layout/process5"/>
    <dgm:cxn modelId="{A394AE16-9E73-2541-8FA7-6D31ECD216AD}" type="presParOf" srcId="{98F6ADFB-647D-7D46-9A5B-31A19773F7B7}" destId="{BF3B8B77-BC52-2A47-BBBF-80EC16D24344}" srcOrd="4" destOrd="0" presId="urn:microsoft.com/office/officeart/2005/8/layout/process5"/>
    <dgm:cxn modelId="{89B361B2-A401-EA44-A16E-2172548DED0D}" type="presParOf" srcId="{98F6ADFB-647D-7D46-9A5B-31A19773F7B7}" destId="{6E0CD007-6DB6-2E43-9A4C-8EDFC31FC290}" srcOrd="5" destOrd="0" presId="urn:microsoft.com/office/officeart/2005/8/layout/process5"/>
    <dgm:cxn modelId="{7A9048D3-FA67-1142-9693-C7332716D0EA}" type="presParOf" srcId="{6E0CD007-6DB6-2E43-9A4C-8EDFC31FC290}" destId="{3A5C1712-9DE1-8641-8891-9445E337BD86}" srcOrd="0" destOrd="0" presId="urn:microsoft.com/office/officeart/2005/8/layout/process5"/>
    <dgm:cxn modelId="{743AA37F-994D-AF45-9CA7-53CB1BEDD7F5}" type="presParOf" srcId="{98F6ADFB-647D-7D46-9A5B-31A19773F7B7}" destId="{45F4DB4D-54B4-2348-99D6-0292648C8468}" srcOrd="6" destOrd="0" presId="urn:microsoft.com/office/officeart/2005/8/layout/process5"/>
    <dgm:cxn modelId="{383A6C33-680F-9E49-B132-F9748D12E84F}" type="presParOf" srcId="{98F6ADFB-647D-7D46-9A5B-31A19773F7B7}" destId="{3522107F-3B87-C74B-B2B2-0DE2E791CA8F}" srcOrd="7" destOrd="0" presId="urn:microsoft.com/office/officeart/2005/8/layout/process5"/>
    <dgm:cxn modelId="{B5E5EF74-5CD7-484C-AAFC-CF8FEE8778DC}" type="presParOf" srcId="{3522107F-3B87-C74B-B2B2-0DE2E791CA8F}" destId="{EB3E7B69-283E-214D-9F3D-6EE0808E70B5}" srcOrd="0" destOrd="0" presId="urn:microsoft.com/office/officeart/2005/8/layout/process5"/>
    <dgm:cxn modelId="{AE894673-8A94-F946-8FDA-049F2A67147F}" type="presParOf" srcId="{98F6ADFB-647D-7D46-9A5B-31A19773F7B7}" destId="{AF30CFD4-0CFA-6442-9377-2DEC997E9AFC}" srcOrd="8" destOrd="0" presId="urn:microsoft.com/office/officeart/2005/8/layout/process5"/>
    <dgm:cxn modelId="{3FC3648A-23A6-CD40-B92B-FDCE6A363162}" type="presParOf" srcId="{98F6ADFB-647D-7D46-9A5B-31A19773F7B7}" destId="{888390DE-C271-A24F-BD7F-C431C57E9857}" srcOrd="9" destOrd="0" presId="urn:microsoft.com/office/officeart/2005/8/layout/process5"/>
    <dgm:cxn modelId="{147BC4CB-E51C-E04B-A720-8D08C1F05FDB}" type="presParOf" srcId="{888390DE-C271-A24F-BD7F-C431C57E9857}" destId="{3277182B-2A52-3A41-A9E6-74FE86460088}" srcOrd="0" destOrd="0" presId="urn:microsoft.com/office/officeart/2005/8/layout/process5"/>
    <dgm:cxn modelId="{0016E911-B0A0-C34E-9F35-D04F2FCA4040}" type="presParOf" srcId="{98F6ADFB-647D-7D46-9A5B-31A19773F7B7}" destId="{FFB33CDA-1DD5-E949-AEDD-CC5D433CB3D6}" srcOrd="10"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90AE53-6578-C248-8C34-B9803DE10DF1}" type="doc">
      <dgm:prSet loTypeId="urn:microsoft.com/office/officeart/2005/8/layout/process5" loCatId="" qsTypeId="urn:microsoft.com/office/officeart/2005/8/quickstyle/simple1" qsCatId="simple" csTypeId="urn:microsoft.com/office/officeart/2005/8/colors/accent5_2" csCatId="accent5" phldr="1"/>
      <dgm:spPr/>
      <dgm:t>
        <a:bodyPr/>
        <a:lstStyle/>
        <a:p>
          <a:endParaRPr lang="en-US"/>
        </a:p>
      </dgm:t>
    </dgm:pt>
    <dgm:pt modelId="{1EE4A673-1F6B-E645-A53B-E8E9FD8D549A}">
      <dgm:prSet phldrT="[Text]" custT="1"/>
      <dgm:spPr>
        <a:xfrm>
          <a:off x="0" y="1470543"/>
          <a:ext cx="2071799" cy="820208"/>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gm:spPr>
      <dgm:t>
        <a:bodyPr/>
        <a:lstStyle/>
        <a:p>
          <a:pPr>
            <a:buNone/>
          </a:pPr>
          <a:r>
            <a:rPr lang="en-US" sz="1400" dirty="0">
              <a:solidFill>
                <a:sysClr val="window" lastClr="FFFFFF"/>
              </a:solidFill>
              <a:latin typeface="Tw Cen MT" panose="020B0602020104020603"/>
              <a:ea typeface="+mn-ea"/>
              <a:cs typeface="+mn-cs"/>
            </a:rPr>
            <a:t>Labeled data (multicomponent, </a:t>
          </a:r>
          <a:r>
            <a:rPr lang="en-US" sz="1400" dirty="0" err="1">
              <a:solidFill>
                <a:sysClr val="window" lastClr="FFFFFF"/>
              </a:solidFill>
              <a:latin typeface="Tw Cen MT" panose="020B0602020104020603"/>
              <a:ea typeface="+mn-ea"/>
              <a:cs typeface="+mn-cs"/>
            </a:rPr>
            <a:t>singlecomponent</a:t>
          </a:r>
          <a:r>
            <a:rPr lang="en-US" sz="1400" dirty="0">
              <a:solidFill>
                <a:sysClr val="window" lastClr="FFFFFF"/>
              </a:solidFill>
              <a:latin typeface="Tw Cen MT" panose="020B0602020104020603"/>
              <a:ea typeface="+mn-ea"/>
              <a:cs typeface="+mn-cs"/>
            </a:rPr>
            <a:t>, no isotherm data)</a:t>
          </a:r>
        </a:p>
      </dgm:t>
    </dgm:pt>
    <dgm:pt modelId="{EF8E11E4-5D1D-8640-A5E4-00E68BE2C1D9}" type="parTrans" cxnId="{E1FFD19A-DDB8-CD47-A4DB-C2930D6ECDD1}">
      <dgm:prSet/>
      <dgm:spPr/>
      <dgm:t>
        <a:bodyPr/>
        <a:lstStyle/>
        <a:p>
          <a:endParaRPr lang="en-US" sz="1400">
            <a:latin typeface="+mn-lt"/>
          </a:endParaRPr>
        </a:p>
      </dgm:t>
    </dgm:pt>
    <dgm:pt modelId="{0C1A3D42-2163-5D48-BFCA-35DC3A4B913C}" type="sibTrans" cxnId="{E1FFD19A-DDB8-CD47-A4DB-C2930D6ECDD1}">
      <dgm:prSet custT="1"/>
      <dgm:spPr>
        <a:xfrm rot="20807605">
          <a:off x="2249626" y="1285541"/>
          <a:ext cx="454926" cy="513806"/>
        </a:xfrm>
        <a:prstGeom prst="rightArrow">
          <a:avLst>
            <a:gd name="adj1" fmla="val 60000"/>
            <a:gd name="adj2" fmla="val 50000"/>
          </a:avLst>
        </a:prstGeom>
        <a:solidFill>
          <a:srgbClr val="8971E1">
            <a:tint val="60000"/>
            <a:hueOff val="0"/>
            <a:satOff val="0"/>
            <a:lumOff val="0"/>
            <a:alphaOff val="0"/>
          </a:srgbClr>
        </a:solidFill>
        <a:ln>
          <a:noFill/>
        </a:ln>
        <a:effectLst/>
      </dgm:spPr>
      <dgm:t>
        <a:bodyPr/>
        <a:lstStyle/>
        <a:p>
          <a:pPr>
            <a:buNone/>
          </a:pPr>
          <a:endParaRPr lang="en-US" sz="1400">
            <a:solidFill>
              <a:sysClr val="window" lastClr="FFFFFF"/>
            </a:solidFill>
            <a:latin typeface="Tw Cen MT" panose="020B0602020104020603"/>
            <a:ea typeface="+mn-ea"/>
            <a:cs typeface="+mn-cs"/>
          </a:endParaRPr>
        </a:p>
      </dgm:t>
    </dgm:pt>
    <dgm:pt modelId="{146D183B-42F1-6B49-B0FD-089761FE91A9}">
      <dgm:prSet phldrT="[Text]" custT="1"/>
      <dgm:spPr>
        <a:xfrm>
          <a:off x="2907450" y="567421"/>
          <a:ext cx="2071799" cy="1261874"/>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gm:spPr>
      <dgm:t>
        <a:bodyPr/>
        <a:lstStyle/>
        <a:p>
          <a:pPr>
            <a:buNone/>
          </a:pPr>
          <a:r>
            <a:rPr lang="en-US" sz="1400" dirty="0">
              <a:solidFill>
                <a:sysClr val="window" lastClr="FFFFFF"/>
              </a:solidFill>
              <a:latin typeface="Tw Cen MT" panose="020B0602020104020603"/>
              <a:ea typeface="+mn-ea"/>
              <a:cs typeface="+mn-cs"/>
            </a:rPr>
            <a:t>Divided the data into training (~75%) and testing (~25%) data </a:t>
          </a:r>
        </a:p>
      </dgm:t>
    </dgm:pt>
    <dgm:pt modelId="{6F9F007E-20AE-F441-89C4-8CBDD0E75457}" type="parTrans" cxnId="{65A2394F-BEAA-7A4D-BE2E-E9812E175999}">
      <dgm:prSet/>
      <dgm:spPr/>
      <dgm:t>
        <a:bodyPr/>
        <a:lstStyle/>
        <a:p>
          <a:endParaRPr lang="en-US" sz="1400">
            <a:latin typeface="+mn-lt"/>
          </a:endParaRPr>
        </a:p>
      </dgm:t>
    </dgm:pt>
    <dgm:pt modelId="{CD26D677-EA8F-0A47-B474-79EB315DDA20}" type="sibTrans" cxnId="{65A2394F-BEAA-7A4D-BE2E-E9812E175999}">
      <dgm:prSet custT="1"/>
      <dgm:spPr>
        <a:xfrm>
          <a:off x="5161567" y="941455"/>
          <a:ext cx="439221" cy="513806"/>
        </a:xfrm>
        <a:prstGeom prst="rightArrow">
          <a:avLst>
            <a:gd name="adj1" fmla="val 60000"/>
            <a:gd name="adj2" fmla="val 50000"/>
          </a:avLst>
        </a:prstGeom>
        <a:solidFill>
          <a:srgbClr val="8971E1">
            <a:tint val="60000"/>
            <a:hueOff val="0"/>
            <a:satOff val="0"/>
            <a:lumOff val="0"/>
            <a:alphaOff val="0"/>
          </a:srgbClr>
        </a:solidFill>
        <a:ln>
          <a:noFill/>
        </a:ln>
        <a:effectLst/>
      </dgm:spPr>
      <dgm:t>
        <a:bodyPr/>
        <a:lstStyle/>
        <a:p>
          <a:pPr>
            <a:buNone/>
          </a:pPr>
          <a:endParaRPr lang="en-US" sz="1400">
            <a:solidFill>
              <a:sysClr val="window" lastClr="FFFFFF"/>
            </a:solidFill>
            <a:latin typeface="Tw Cen MT" panose="020B0602020104020603"/>
            <a:ea typeface="+mn-ea"/>
            <a:cs typeface="+mn-cs"/>
          </a:endParaRPr>
        </a:p>
      </dgm:t>
    </dgm:pt>
    <dgm:pt modelId="{55256CE4-FA1C-F04D-8ADB-2BDC5A655AEA}">
      <dgm:prSet phldrT="[Text]" custT="1"/>
      <dgm:spPr>
        <a:xfrm>
          <a:off x="5807969" y="568907"/>
          <a:ext cx="2071799" cy="1258903"/>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gm:spPr>
      <dgm:t>
        <a:bodyPr/>
        <a:lstStyle/>
        <a:p>
          <a:pPr>
            <a:buNone/>
          </a:pPr>
          <a:r>
            <a:rPr lang="en-US" sz="1400" dirty="0">
              <a:solidFill>
                <a:sysClr val="window" lastClr="FFFFFF"/>
              </a:solidFill>
              <a:latin typeface="Tw Cen MT" panose="020B0602020104020603"/>
              <a:ea typeface="+mn-ea"/>
              <a:cs typeface="+mn-cs"/>
            </a:rPr>
            <a:t>Tokenized the article into words (words with the same stem were the same token) and removed stop words (words that were not important to the meaning of the text)</a:t>
          </a:r>
        </a:p>
      </dgm:t>
    </dgm:pt>
    <dgm:pt modelId="{2B77665B-3D0C-5E43-8AD8-6349F7DB65C2}" type="parTrans" cxnId="{32D518D8-397C-E14A-9B81-88C582F98997}">
      <dgm:prSet/>
      <dgm:spPr/>
      <dgm:t>
        <a:bodyPr/>
        <a:lstStyle/>
        <a:p>
          <a:endParaRPr lang="en-US" sz="1400">
            <a:latin typeface="+mn-lt"/>
          </a:endParaRPr>
        </a:p>
      </dgm:t>
    </dgm:pt>
    <dgm:pt modelId="{B80227CC-962F-4D48-8E19-623AB083E639}" type="sibTrans" cxnId="{32D518D8-397C-E14A-9B81-88C582F98997}">
      <dgm:prSet custT="1"/>
      <dgm:spPr>
        <a:xfrm rot="5400000">
          <a:off x="6623864" y="1973557"/>
          <a:ext cx="440008" cy="513806"/>
        </a:xfrm>
        <a:prstGeom prst="rightArrow">
          <a:avLst>
            <a:gd name="adj1" fmla="val 60000"/>
            <a:gd name="adj2" fmla="val 50000"/>
          </a:avLst>
        </a:prstGeom>
        <a:solidFill>
          <a:srgbClr val="8971E1">
            <a:tint val="60000"/>
            <a:hueOff val="0"/>
            <a:satOff val="0"/>
            <a:lumOff val="0"/>
            <a:alphaOff val="0"/>
          </a:srgbClr>
        </a:solidFill>
        <a:ln>
          <a:noFill/>
        </a:ln>
        <a:effectLst/>
      </dgm:spPr>
      <dgm:t>
        <a:bodyPr/>
        <a:lstStyle/>
        <a:p>
          <a:pPr>
            <a:buNone/>
          </a:pPr>
          <a:endParaRPr lang="en-US" sz="1400">
            <a:solidFill>
              <a:sysClr val="window" lastClr="FFFFFF"/>
            </a:solidFill>
            <a:latin typeface="Tw Cen MT" panose="020B0602020104020603"/>
            <a:ea typeface="+mn-ea"/>
            <a:cs typeface="+mn-cs"/>
          </a:endParaRPr>
        </a:p>
      </dgm:t>
    </dgm:pt>
    <dgm:pt modelId="{4C4493BF-5247-5644-ADE9-C7EDBA239AC0}">
      <dgm:prSet phldrT="[Text]" custT="1"/>
      <dgm:spPr>
        <a:xfrm>
          <a:off x="5807969" y="2658016"/>
          <a:ext cx="2071799" cy="1243079"/>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gm:spPr>
      <dgm:t>
        <a:bodyPr/>
        <a:lstStyle/>
        <a:p>
          <a:pPr>
            <a:buNone/>
          </a:pPr>
          <a:r>
            <a:rPr lang="en-US" sz="1400" dirty="0">
              <a:solidFill>
                <a:sysClr val="window" lastClr="FFFFFF"/>
              </a:solidFill>
              <a:latin typeface="Tw Cen MT" panose="020B0602020104020603"/>
              <a:ea typeface="+mn-ea"/>
              <a:cs typeface="+mn-cs"/>
            </a:rPr>
            <a:t>Fit and transformed training data to a vector. Transformed testing data to a vector.</a:t>
          </a:r>
        </a:p>
      </dgm:t>
    </dgm:pt>
    <dgm:pt modelId="{1B09FF72-BC9D-FE4E-AC94-F8699D62A369}" type="parTrans" cxnId="{973D6DAD-0054-5C4D-97D3-B03D1AD9C9CA}">
      <dgm:prSet/>
      <dgm:spPr/>
      <dgm:t>
        <a:bodyPr/>
        <a:lstStyle/>
        <a:p>
          <a:endParaRPr lang="en-US" sz="1400">
            <a:latin typeface="+mn-lt"/>
          </a:endParaRPr>
        </a:p>
      </dgm:t>
    </dgm:pt>
    <dgm:pt modelId="{D270ECE1-7F22-8F42-B203-24E9C863B136}" type="sibTrans" cxnId="{973D6DAD-0054-5C4D-97D3-B03D1AD9C9CA}">
      <dgm:prSet custT="1"/>
      <dgm:spPr>
        <a:xfrm rot="10800000">
          <a:off x="5186429" y="3022652"/>
          <a:ext cx="439221" cy="513806"/>
        </a:xfrm>
        <a:prstGeom prst="rightArrow">
          <a:avLst>
            <a:gd name="adj1" fmla="val 60000"/>
            <a:gd name="adj2" fmla="val 50000"/>
          </a:avLst>
        </a:prstGeom>
        <a:solidFill>
          <a:srgbClr val="8971E1">
            <a:tint val="60000"/>
            <a:hueOff val="0"/>
            <a:satOff val="0"/>
            <a:lumOff val="0"/>
            <a:alphaOff val="0"/>
          </a:srgbClr>
        </a:solidFill>
        <a:ln>
          <a:noFill/>
        </a:ln>
        <a:effectLst/>
      </dgm:spPr>
      <dgm:t>
        <a:bodyPr/>
        <a:lstStyle/>
        <a:p>
          <a:pPr>
            <a:buNone/>
          </a:pPr>
          <a:endParaRPr lang="en-US" sz="1400">
            <a:solidFill>
              <a:sysClr val="window" lastClr="FFFFFF"/>
            </a:solidFill>
            <a:latin typeface="Tw Cen MT" panose="020B0602020104020603"/>
            <a:ea typeface="+mn-ea"/>
            <a:cs typeface="+mn-cs"/>
          </a:endParaRPr>
        </a:p>
      </dgm:t>
    </dgm:pt>
    <dgm:pt modelId="{D8A2540B-3DA2-A94A-8C90-17251C71329B}">
      <dgm:prSet phldrT="[Text]" custT="1"/>
      <dgm:spPr>
        <a:xfrm>
          <a:off x="2907450" y="2658016"/>
          <a:ext cx="2071799" cy="1243079"/>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gm:spPr>
      <dgm:t>
        <a:bodyPr/>
        <a:lstStyle/>
        <a:p>
          <a:pPr>
            <a:buNone/>
          </a:pPr>
          <a:r>
            <a:rPr lang="en-US" sz="1400" dirty="0">
              <a:solidFill>
                <a:sysClr val="window" lastClr="FFFFFF"/>
              </a:solidFill>
              <a:latin typeface="Tw Cen MT" panose="020B0602020104020603"/>
              <a:ea typeface="+mn-ea"/>
              <a:cs typeface="+mn-cs"/>
            </a:rPr>
            <a:t>Fit training data to Multinomial Naïve Bayes algorithm from </a:t>
          </a:r>
          <a:r>
            <a:rPr lang="en-US" sz="1400" dirty="0" err="1">
              <a:solidFill>
                <a:sysClr val="window" lastClr="FFFFFF"/>
              </a:solidFill>
              <a:latin typeface="Tw Cen MT" panose="020B0602020104020603"/>
              <a:ea typeface="+mn-ea"/>
              <a:cs typeface="+mn-cs"/>
            </a:rPr>
            <a:t>Sklearn</a:t>
          </a:r>
          <a:endParaRPr lang="en-US" sz="1400" dirty="0">
            <a:solidFill>
              <a:sysClr val="window" lastClr="FFFFFF"/>
            </a:solidFill>
            <a:latin typeface="Tw Cen MT" panose="020B0602020104020603"/>
            <a:ea typeface="+mn-ea"/>
            <a:cs typeface="+mn-cs"/>
          </a:endParaRPr>
        </a:p>
      </dgm:t>
    </dgm:pt>
    <dgm:pt modelId="{BACAE7D7-26C7-1D4C-A0BB-3C04EA3B642D}" type="parTrans" cxnId="{D77BBA4D-AF5B-5C46-A782-64A0E55DE97B}">
      <dgm:prSet/>
      <dgm:spPr/>
      <dgm:t>
        <a:bodyPr/>
        <a:lstStyle/>
        <a:p>
          <a:endParaRPr lang="en-US" sz="1400">
            <a:latin typeface="+mn-lt"/>
          </a:endParaRPr>
        </a:p>
      </dgm:t>
    </dgm:pt>
    <dgm:pt modelId="{9D831F64-5128-DD4A-A998-013A66854C6C}" type="sibTrans" cxnId="{D77BBA4D-AF5B-5C46-A782-64A0E55DE97B}">
      <dgm:prSet custT="1"/>
      <dgm:spPr>
        <a:xfrm rot="10800000">
          <a:off x="2285910" y="3022652"/>
          <a:ext cx="439221" cy="513806"/>
        </a:xfrm>
        <a:prstGeom prst="rightArrow">
          <a:avLst>
            <a:gd name="adj1" fmla="val 60000"/>
            <a:gd name="adj2" fmla="val 50000"/>
          </a:avLst>
        </a:prstGeom>
        <a:solidFill>
          <a:srgbClr val="8971E1">
            <a:tint val="60000"/>
            <a:hueOff val="0"/>
            <a:satOff val="0"/>
            <a:lumOff val="0"/>
            <a:alphaOff val="0"/>
          </a:srgbClr>
        </a:solidFill>
        <a:ln>
          <a:noFill/>
        </a:ln>
        <a:effectLst/>
      </dgm:spPr>
      <dgm:t>
        <a:bodyPr/>
        <a:lstStyle/>
        <a:p>
          <a:pPr>
            <a:buNone/>
          </a:pPr>
          <a:endParaRPr lang="en-US" sz="1400">
            <a:solidFill>
              <a:sysClr val="window" lastClr="FFFFFF"/>
            </a:solidFill>
            <a:latin typeface="Tw Cen MT" panose="020B0602020104020603"/>
            <a:ea typeface="+mn-ea"/>
            <a:cs typeface="+mn-cs"/>
          </a:endParaRPr>
        </a:p>
      </dgm:t>
    </dgm:pt>
    <dgm:pt modelId="{57389C5A-85CA-CD49-9B2F-EC49ADD689F4}">
      <dgm:prSet custT="1"/>
      <dgm:spPr>
        <a:xfrm>
          <a:off x="6931" y="2658016"/>
          <a:ext cx="2071799" cy="1243079"/>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gm:spPr>
      <dgm:t>
        <a:bodyPr/>
        <a:lstStyle/>
        <a:p>
          <a:pPr>
            <a:buNone/>
          </a:pPr>
          <a:r>
            <a:rPr lang="en-US" sz="1400" dirty="0">
              <a:solidFill>
                <a:sysClr val="window" lastClr="FFFFFF"/>
              </a:solidFill>
              <a:latin typeface="Tw Cen MT" panose="020B0602020104020603"/>
              <a:ea typeface="+mn-ea"/>
              <a:cs typeface="+mn-cs"/>
            </a:rPr>
            <a:t>Used Multinomial Naïve Bayes algorithm to predict the labels for the testing data</a:t>
          </a:r>
        </a:p>
      </dgm:t>
    </dgm:pt>
    <dgm:pt modelId="{FCB57228-8E25-374C-AA1F-267CA7B536A7}" type="parTrans" cxnId="{C45B7481-2C06-8D4B-8C08-76DA2634E264}">
      <dgm:prSet/>
      <dgm:spPr/>
      <dgm:t>
        <a:bodyPr/>
        <a:lstStyle/>
        <a:p>
          <a:endParaRPr lang="en-US" sz="1400">
            <a:latin typeface="+mn-lt"/>
          </a:endParaRPr>
        </a:p>
      </dgm:t>
    </dgm:pt>
    <dgm:pt modelId="{A1848B08-9A4E-064F-A9A8-BB0B3F7D2A8D}" type="sibTrans" cxnId="{C45B7481-2C06-8D4B-8C08-76DA2634E264}">
      <dgm:prSet/>
      <dgm:spPr/>
      <dgm:t>
        <a:bodyPr/>
        <a:lstStyle/>
        <a:p>
          <a:endParaRPr lang="en-US" sz="1400">
            <a:latin typeface="+mn-lt"/>
          </a:endParaRPr>
        </a:p>
      </dgm:t>
    </dgm:pt>
    <dgm:pt modelId="{98F6ADFB-647D-7D46-9A5B-31A19773F7B7}" type="pres">
      <dgm:prSet presAssocID="{6790AE53-6578-C248-8C34-B9803DE10DF1}" presName="diagram" presStyleCnt="0">
        <dgm:presLayoutVars>
          <dgm:dir/>
          <dgm:resizeHandles val="exact"/>
        </dgm:presLayoutVars>
      </dgm:prSet>
      <dgm:spPr/>
    </dgm:pt>
    <dgm:pt modelId="{40DC0F9B-DD71-BF41-B65D-FF2B7F6A3C42}" type="pres">
      <dgm:prSet presAssocID="{1EE4A673-1F6B-E645-A53B-E8E9FD8D549A}" presName="node" presStyleLbl="node1" presStyleIdx="0" presStyleCnt="6" custScaleY="65982" custLinFactNeighborX="-335" custLinFactNeighborY="54887">
        <dgm:presLayoutVars>
          <dgm:bulletEnabled val="1"/>
        </dgm:presLayoutVars>
      </dgm:prSet>
      <dgm:spPr/>
    </dgm:pt>
    <dgm:pt modelId="{908563EA-60B9-014E-A5EE-B67AEF151D0B}" type="pres">
      <dgm:prSet presAssocID="{0C1A3D42-2163-5D48-BFCA-35DC3A4B913C}" presName="sibTrans" presStyleLbl="sibTrans2D1" presStyleIdx="0" presStyleCnt="5"/>
      <dgm:spPr/>
    </dgm:pt>
    <dgm:pt modelId="{E640170C-9F54-3B4A-A88F-0E09C357487D}" type="pres">
      <dgm:prSet presAssocID="{0C1A3D42-2163-5D48-BFCA-35DC3A4B913C}" presName="connectorText" presStyleLbl="sibTrans2D1" presStyleIdx="0" presStyleCnt="5"/>
      <dgm:spPr/>
    </dgm:pt>
    <dgm:pt modelId="{C28938C7-4805-1A4E-885D-F476A2A90263}" type="pres">
      <dgm:prSet presAssocID="{146D183B-42F1-6B49-B0FD-089761FE91A9}" presName="node" presStyleLbl="node1" presStyleIdx="1" presStyleCnt="6" custScaleY="101512">
        <dgm:presLayoutVars>
          <dgm:bulletEnabled val="1"/>
        </dgm:presLayoutVars>
      </dgm:prSet>
      <dgm:spPr/>
    </dgm:pt>
    <dgm:pt modelId="{B85DCCCE-FD07-4E49-9961-3BA77DCCDDC2}" type="pres">
      <dgm:prSet presAssocID="{CD26D677-EA8F-0A47-B474-79EB315DDA20}" presName="sibTrans" presStyleLbl="sibTrans2D1" presStyleIdx="1" presStyleCnt="5"/>
      <dgm:spPr/>
    </dgm:pt>
    <dgm:pt modelId="{BB76ADB1-F1DF-514D-9712-B0634D90C889}" type="pres">
      <dgm:prSet presAssocID="{CD26D677-EA8F-0A47-B474-79EB315DDA20}" presName="connectorText" presStyleLbl="sibTrans2D1" presStyleIdx="1" presStyleCnt="5"/>
      <dgm:spPr/>
    </dgm:pt>
    <dgm:pt modelId="{BF3B8B77-BC52-2A47-BBBF-80EC16D24344}" type="pres">
      <dgm:prSet presAssocID="{55256CE4-FA1C-F04D-8ADB-2BDC5A655AEA}" presName="node" presStyleLbl="node1" presStyleIdx="2" presStyleCnt="6" custScaleY="101273">
        <dgm:presLayoutVars>
          <dgm:bulletEnabled val="1"/>
        </dgm:presLayoutVars>
      </dgm:prSet>
      <dgm:spPr/>
    </dgm:pt>
    <dgm:pt modelId="{6E0CD007-6DB6-2E43-9A4C-8EDFC31FC290}" type="pres">
      <dgm:prSet presAssocID="{B80227CC-962F-4D48-8E19-623AB083E639}" presName="sibTrans" presStyleLbl="sibTrans2D1" presStyleIdx="2" presStyleCnt="5"/>
      <dgm:spPr/>
    </dgm:pt>
    <dgm:pt modelId="{3A5C1712-9DE1-8641-8891-9445E337BD86}" type="pres">
      <dgm:prSet presAssocID="{B80227CC-962F-4D48-8E19-623AB083E639}" presName="connectorText" presStyleLbl="sibTrans2D1" presStyleIdx="2" presStyleCnt="5"/>
      <dgm:spPr/>
    </dgm:pt>
    <dgm:pt modelId="{45F4DB4D-54B4-2348-99D6-0292648C8468}" type="pres">
      <dgm:prSet presAssocID="{4C4493BF-5247-5644-ADE9-C7EDBA239AC0}" presName="node" presStyleLbl="node1" presStyleIdx="3" presStyleCnt="6">
        <dgm:presLayoutVars>
          <dgm:bulletEnabled val="1"/>
        </dgm:presLayoutVars>
      </dgm:prSet>
      <dgm:spPr/>
    </dgm:pt>
    <dgm:pt modelId="{3522107F-3B87-C74B-B2B2-0DE2E791CA8F}" type="pres">
      <dgm:prSet presAssocID="{D270ECE1-7F22-8F42-B203-24E9C863B136}" presName="sibTrans" presStyleLbl="sibTrans2D1" presStyleIdx="3" presStyleCnt="5"/>
      <dgm:spPr/>
    </dgm:pt>
    <dgm:pt modelId="{EB3E7B69-283E-214D-9F3D-6EE0808E70B5}" type="pres">
      <dgm:prSet presAssocID="{D270ECE1-7F22-8F42-B203-24E9C863B136}" presName="connectorText" presStyleLbl="sibTrans2D1" presStyleIdx="3" presStyleCnt="5"/>
      <dgm:spPr/>
    </dgm:pt>
    <dgm:pt modelId="{AF30CFD4-0CFA-6442-9377-2DEC997E9AFC}" type="pres">
      <dgm:prSet presAssocID="{D8A2540B-3DA2-A94A-8C90-17251C71329B}" presName="node" presStyleLbl="node1" presStyleIdx="4" presStyleCnt="6">
        <dgm:presLayoutVars>
          <dgm:bulletEnabled val="1"/>
        </dgm:presLayoutVars>
      </dgm:prSet>
      <dgm:spPr/>
    </dgm:pt>
    <dgm:pt modelId="{888390DE-C271-A24F-BD7F-C431C57E9857}" type="pres">
      <dgm:prSet presAssocID="{9D831F64-5128-DD4A-A998-013A66854C6C}" presName="sibTrans" presStyleLbl="sibTrans2D1" presStyleIdx="4" presStyleCnt="5"/>
      <dgm:spPr/>
    </dgm:pt>
    <dgm:pt modelId="{3277182B-2A52-3A41-A9E6-74FE86460088}" type="pres">
      <dgm:prSet presAssocID="{9D831F64-5128-DD4A-A998-013A66854C6C}" presName="connectorText" presStyleLbl="sibTrans2D1" presStyleIdx="4" presStyleCnt="5"/>
      <dgm:spPr/>
    </dgm:pt>
    <dgm:pt modelId="{FFB33CDA-1DD5-E949-AEDD-CC5D433CB3D6}" type="pres">
      <dgm:prSet presAssocID="{57389C5A-85CA-CD49-9B2F-EC49ADD689F4}" presName="node" presStyleLbl="node1" presStyleIdx="5" presStyleCnt="6">
        <dgm:presLayoutVars>
          <dgm:bulletEnabled val="1"/>
        </dgm:presLayoutVars>
      </dgm:prSet>
      <dgm:spPr/>
    </dgm:pt>
  </dgm:ptLst>
  <dgm:cxnLst>
    <dgm:cxn modelId="{1BF42805-4439-0B48-AA28-408EFCD5D7AE}" type="presOf" srcId="{9D831F64-5128-DD4A-A998-013A66854C6C}" destId="{3277182B-2A52-3A41-A9E6-74FE86460088}" srcOrd="1" destOrd="0" presId="urn:microsoft.com/office/officeart/2005/8/layout/process5"/>
    <dgm:cxn modelId="{777F3E07-6F19-3A43-BB13-31D093FA92F0}" type="presOf" srcId="{D270ECE1-7F22-8F42-B203-24E9C863B136}" destId="{3522107F-3B87-C74B-B2B2-0DE2E791CA8F}" srcOrd="0" destOrd="0" presId="urn:microsoft.com/office/officeart/2005/8/layout/process5"/>
    <dgm:cxn modelId="{CFC16F0A-1440-0849-A306-BA4E8CE79608}" type="presOf" srcId="{B80227CC-962F-4D48-8E19-623AB083E639}" destId="{6E0CD007-6DB6-2E43-9A4C-8EDFC31FC290}" srcOrd="0" destOrd="0" presId="urn:microsoft.com/office/officeart/2005/8/layout/process5"/>
    <dgm:cxn modelId="{8C54D415-42E4-BB41-AC42-3F9B63FA946B}" type="presOf" srcId="{4C4493BF-5247-5644-ADE9-C7EDBA239AC0}" destId="{45F4DB4D-54B4-2348-99D6-0292648C8468}" srcOrd="0" destOrd="0" presId="urn:microsoft.com/office/officeart/2005/8/layout/process5"/>
    <dgm:cxn modelId="{7D601819-F831-7847-B6A8-6EAA952F80C8}" type="presOf" srcId="{0C1A3D42-2163-5D48-BFCA-35DC3A4B913C}" destId="{908563EA-60B9-014E-A5EE-B67AEF151D0B}" srcOrd="0" destOrd="0" presId="urn:microsoft.com/office/officeart/2005/8/layout/process5"/>
    <dgm:cxn modelId="{28496221-DB24-4041-9AE9-48E69F7A7AC4}" type="presOf" srcId="{6790AE53-6578-C248-8C34-B9803DE10DF1}" destId="{98F6ADFB-647D-7D46-9A5B-31A19773F7B7}" srcOrd="0" destOrd="0" presId="urn:microsoft.com/office/officeart/2005/8/layout/process5"/>
    <dgm:cxn modelId="{D77BBA4D-AF5B-5C46-A782-64A0E55DE97B}" srcId="{6790AE53-6578-C248-8C34-B9803DE10DF1}" destId="{D8A2540B-3DA2-A94A-8C90-17251C71329B}" srcOrd="4" destOrd="0" parTransId="{BACAE7D7-26C7-1D4C-A0BB-3C04EA3B642D}" sibTransId="{9D831F64-5128-DD4A-A998-013A66854C6C}"/>
    <dgm:cxn modelId="{65A2394F-BEAA-7A4D-BE2E-E9812E175999}" srcId="{6790AE53-6578-C248-8C34-B9803DE10DF1}" destId="{146D183B-42F1-6B49-B0FD-089761FE91A9}" srcOrd="1" destOrd="0" parTransId="{6F9F007E-20AE-F441-89C4-8CBDD0E75457}" sibTransId="{CD26D677-EA8F-0A47-B474-79EB315DDA20}"/>
    <dgm:cxn modelId="{A075E151-8F8D-5841-B727-D309E450B798}" type="presOf" srcId="{1EE4A673-1F6B-E645-A53B-E8E9FD8D549A}" destId="{40DC0F9B-DD71-BF41-B65D-FF2B7F6A3C42}" srcOrd="0" destOrd="0" presId="urn:microsoft.com/office/officeart/2005/8/layout/process5"/>
    <dgm:cxn modelId="{4B9D2452-6A85-6345-A328-CB197BD7A262}" type="presOf" srcId="{B80227CC-962F-4D48-8E19-623AB083E639}" destId="{3A5C1712-9DE1-8641-8891-9445E337BD86}" srcOrd="1" destOrd="0" presId="urn:microsoft.com/office/officeart/2005/8/layout/process5"/>
    <dgm:cxn modelId="{A4F8E064-B0DD-574A-ACB5-ACC16B0E5BC7}" type="presOf" srcId="{9D831F64-5128-DD4A-A998-013A66854C6C}" destId="{888390DE-C271-A24F-BD7F-C431C57E9857}" srcOrd="0" destOrd="0" presId="urn:microsoft.com/office/officeart/2005/8/layout/process5"/>
    <dgm:cxn modelId="{DCB0F26F-17AE-314B-B3D3-177EAF7638D9}" type="presOf" srcId="{D270ECE1-7F22-8F42-B203-24E9C863B136}" destId="{EB3E7B69-283E-214D-9F3D-6EE0808E70B5}" srcOrd="1" destOrd="0" presId="urn:microsoft.com/office/officeart/2005/8/layout/process5"/>
    <dgm:cxn modelId="{E8071375-8593-E84E-89D3-B46AB3CEB168}" type="presOf" srcId="{0C1A3D42-2163-5D48-BFCA-35DC3A4B913C}" destId="{E640170C-9F54-3B4A-A88F-0E09C357487D}" srcOrd="1" destOrd="0" presId="urn:microsoft.com/office/officeart/2005/8/layout/process5"/>
    <dgm:cxn modelId="{4CEFAC7C-FD35-9745-ADDD-932A1BFEF0CE}" type="presOf" srcId="{55256CE4-FA1C-F04D-8ADB-2BDC5A655AEA}" destId="{BF3B8B77-BC52-2A47-BBBF-80EC16D24344}" srcOrd="0" destOrd="0" presId="urn:microsoft.com/office/officeart/2005/8/layout/process5"/>
    <dgm:cxn modelId="{C45B7481-2C06-8D4B-8C08-76DA2634E264}" srcId="{6790AE53-6578-C248-8C34-B9803DE10DF1}" destId="{57389C5A-85CA-CD49-9B2F-EC49ADD689F4}" srcOrd="5" destOrd="0" parTransId="{FCB57228-8E25-374C-AA1F-267CA7B536A7}" sibTransId="{A1848B08-9A4E-064F-A9A8-BB0B3F7D2A8D}"/>
    <dgm:cxn modelId="{E1FFD19A-DDB8-CD47-A4DB-C2930D6ECDD1}" srcId="{6790AE53-6578-C248-8C34-B9803DE10DF1}" destId="{1EE4A673-1F6B-E645-A53B-E8E9FD8D549A}" srcOrd="0" destOrd="0" parTransId="{EF8E11E4-5D1D-8640-A5E4-00E68BE2C1D9}" sibTransId="{0C1A3D42-2163-5D48-BFCA-35DC3A4B913C}"/>
    <dgm:cxn modelId="{A5E0E8A5-215A-C646-9171-8BAC4630B6D6}" type="presOf" srcId="{CD26D677-EA8F-0A47-B474-79EB315DDA20}" destId="{BB76ADB1-F1DF-514D-9712-B0634D90C889}" srcOrd="1" destOrd="0" presId="urn:microsoft.com/office/officeart/2005/8/layout/process5"/>
    <dgm:cxn modelId="{973D6DAD-0054-5C4D-97D3-B03D1AD9C9CA}" srcId="{6790AE53-6578-C248-8C34-B9803DE10DF1}" destId="{4C4493BF-5247-5644-ADE9-C7EDBA239AC0}" srcOrd="3" destOrd="0" parTransId="{1B09FF72-BC9D-FE4E-AC94-F8699D62A369}" sibTransId="{D270ECE1-7F22-8F42-B203-24E9C863B136}"/>
    <dgm:cxn modelId="{440359B7-2F7A-B24D-AE2D-48B2D701B26A}" type="presOf" srcId="{57389C5A-85CA-CD49-9B2F-EC49ADD689F4}" destId="{FFB33CDA-1DD5-E949-AEDD-CC5D433CB3D6}" srcOrd="0" destOrd="0" presId="urn:microsoft.com/office/officeart/2005/8/layout/process5"/>
    <dgm:cxn modelId="{D615BBD0-D88E-0641-B626-43A7F7176D53}" type="presOf" srcId="{CD26D677-EA8F-0A47-B474-79EB315DDA20}" destId="{B85DCCCE-FD07-4E49-9961-3BA77DCCDDC2}" srcOrd="0" destOrd="0" presId="urn:microsoft.com/office/officeart/2005/8/layout/process5"/>
    <dgm:cxn modelId="{32D518D8-397C-E14A-9B81-88C582F98997}" srcId="{6790AE53-6578-C248-8C34-B9803DE10DF1}" destId="{55256CE4-FA1C-F04D-8ADB-2BDC5A655AEA}" srcOrd="2" destOrd="0" parTransId="{2B77665B-3D0C-5E43-8AD8-6349F7DB65C2}" sibTransId="{B80227CC-962F-4D48-8E19-623AB083E639}"/>
    <dgm:cxn modelId="{FA2FB0F3-EC79-A648-8354-82FA23EE7948}" type="presOf" srcId="{D8A2540B-3DA2-A94A-8C90-17251C71329B}" destId="{AF30CFD4-0CFA-6442-9377-2DEC997E9AFC}" srcOrd="0" destOrd="0" presId="urn:microsoft.com/office/officeart/2005/8/layout/process5"/>
    <dgm:cxn modelId="{C8170CFB-B051-2048-9750-AC3A4A0370DB}" type="presOf" srcId="{146D183B-42F1-6B49-B0FD-089761FE91A9}" destId="{C28938C7-4805-1A4E-885D-F476A2A90263}" srcOrd="0" destOrd="0" presId="urn:microsoft.com/office/officeart/2005/8/layout/process5"/>
    <dgm:cxn modelId="{A812A93C-AB6A-C848-AE8B-7C4EA2DB8FCF}" type="presParOf" srcId="{98F6ADFB-647D-7D46-9A5B-31A19773F7B7}" destId="{40DC0F9B-DD71-BF41-B65D-FF2B7F6A3C42}" srcOrd="0" destOrd="0" presId="urn:microsoft.com/office/officeart/2005/8/layout/process5"/>
    <dgm:cxn modelId="{98C45971-3303-3446-8602-D09E813B1572}" type="presParOf" srcId="{98F6ADFB-647D-7D46-9A5B-31A19773F7B7}" destId="{908563EA-60B9-014E-A5EE-B67AEF151D0B}" srcOrd="1" destOrd="0" presId="urn:microsoft.com/office/officeart/2005/8/layout/process5"/>
    <dgm:cxn modelId="{9828A584-54DC-4E40-98A8-8CE26B329E06}" type="presParOf" srcId="{908563EA-60B9-014E-A5EE-B67AEF151D0B}" destId="{E640170C-9F54-3B4A-A88F-0E09C357487D}" srcOrd="0" destOrd="0" presId="urn:microsoft.com/office/officeart/2005/8/layout/process5"/>
    <dgm:cxn modelId="{0060325C-DD28-B54B-B805-FDF3F03A00DC}" type="presParOf" srcId="{98F6ADFB-647D-7D46-9A5B-31A19773F7B7}" destId="{C28938C7-4805-1A4E-885D-F476A2A90263}" srcOrd="2" destOrd="0" presId="urn:microsoft.com/office/officeart/2005/8/layout/process5"/>
    <dgm:cxn modelId="{9D033720-7EB2-814C-B7A7-4E383D0AAD47}" type="presParOf" srcId="{98F6ADFB-647D-7D46-9A5B-31A19773F7B7}" destId="{B85DCCCE-FD07-4E49-9961-3BA77DCCDDC2}" srcOrd="3" destOrd="0" presId="urn:microsoft.com/office/officeart/2005/8/layout/process5"/>
    <dgm:cxn modelId="{1008E815-7397-FA44-81B2-07D53BDA5C94}" type="presParOf" srcId="{B85DCCCE-FD07-4E49-9961-3BA77DCCDDC2}" destId="{BB76ADB1-F1DF-514D-9712-B0634D90C889}" srcOrd="0" destOrd="0" presId="urn:microsoft.com/office/officeart/2005/8/layout/process5"/>
    <dgm:cxn modelId="{A394AE16-9E73-2541-8FA7-6D31ECD216AD}" type="presParOf" srcId="{98F6ADFB-647D-7D46-9A5B-31A19773F7B7}" destId="{BF3B8B77-BC52-2A47-BBBF-80EC16D24344}" srcOrd="4" destOrd="0" presId="urn:microsoft.com/office/officeart/2005/8/layout/process5"/>
    <dgm:cxn modelId="{89B361B2-A401-EA44-A16E-2172548DED0D}" type="presParOf" srcId="{98F6ADFB-647D-7D46-9A5B-31A19773F7B7}" destId="{6E0CD007-6DB6-2E43-9A4C-8EDFC31FC290}" srcOrd="5" destOrd="0" presId="urn:microsoft.com/office/officeart/2005/8/layout/process5"/>
    <dgm:cxn modelId="{7A9048D3-FA67-1142-9693-C7332716D0EA}" type="presParOf" srcId="{6E0CD007-6DB6-2E43-9A4C-8EDFC31FC290}" destId="{3A5C1712-9DE1-8641-8891-9445E337BD86}" srcOrd="0" destOrd="0" presId="urn:microsoft.com/office/officeart/2005/8/layout/process5"/>
    <dgm:cxn modelId="{743AA37F-994D-AF45-9CA7-53CB1BEDD7F5}" type="presParOf" srcId="{98F6ADFB-647D-7D46-9A5B-31A19773F7B7}" destId="{45F4DB4D-54B4-2348-99D6-0292648C8468}" srcOrd="6" destOrd="0" presId="urn:microsoft.com/office/officeart/2005/8/layout/process5"/>
    <dgm:cxn modelId="{383A6C33-680F-9E49-B132-F9748D12E84F}" type="presParOf" srcId="{98F6ADFB-647D-7D46-9A5B-31A19773F7B7}" destId="{3522107F-3B87-C74B-B2B2-0DE2E791CA8F}" srcOrd="7" destOrd="0" presId="urn:microsoft.com/office/officeart/2005/8/layout/process5"/>
    <dgm:cxn modelId="{B5E5EF74-5CD7-484C-AAFC-CF8FEE8778DC}" type="presParOf" srcId="{3522107F-3B87-C74B-B2B2-0DE2E791CA8F}" destId="{EB3E7B69-283E-214D-9F3D-6EE0808E70B5}" srcOrd="0" destOrd="0" presId="urn:microsoft.com/office/officeart/2005/8/layout/process5"/>
    <dgm:cxn modelId="{AE894673-8A94-F946-8FDA-049F2A67147F}" type="presParOf" srcId="{98F6ADFB-647D-7D46-9A5B-31A19773F7B7}" destId="{AF30CFD4-0CFA-6442-9377-2DEC997E9AFC}" srcOrd="8" destOrd="0" presId="urn:microsoft.com/office/officeart/2005/8/layout/process5"/>
    <dgm:cxn modelId="{3FC3648A-23A6-CD40-B92B-FDCE6A363162}" type="presParOf" srcId="{98F6ADFB-647D-7D46-9A5B-31A19773F7B7}" destId="{888390DE-C271-A24F-BD7F-C431C57E9857}" srcOrd="9" destOrd="0" presId="urn:microsoft.com/office/officeart/2005/8/layout/process5"/>
    <dgm:cxn modelId="{147BC4CB-E51C-E04B-A720-8D08C1F05FDB}" type="presParOf" srcId="{888390DE-C271-A24F-BD7F-C431C57E9857}" destId="{3277182B-2A52-3A41-A9E6-74FE86460088}" srcOrd="0" destOrd="0" presId="urn:microsoft.com/office/officeart/2005/8/layout/process5"/>
    <dgm:cxn modelId="{0016E911-B0A0-C34E-9F35-D04F2FCA4040}" type="presParOf" srcId="{98F6ADFB-647D-7D46-9A5B-31A19773F7B7}" destId="{FFB33CDA-1DD5-E949-AEDD-CC5D433CB3D6}" srcOrd="10" destOrd="0" presId="urn:microsoft.com/office/officeart/2005/8/layout/process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90AE53-6578-C248-8C34-B9803DE10DF1}" type="doc">
      <dgm:prSet loTypeId="urn:microsoft.com/office/officeart/2005/8/layout/process5" loCatId="" qsTypeId="urn:microsoft.com/office/officeart/2005/8/quickstyle/simple1" qsCatId="simple" csTypeId="urn:microsoft.com/office/officeart/2005/8/colors/accent5_2" csCatId="accent5" phldr="1"/>
      <dgm:spPr/>
      <dgm:t>
        <a:bodyPr/>
        <a:lstStyle/>
        <a:p>
          <a:endParaRPr lang="en-US"/>
        </a:p>
      </dgm:t>
    </dgm:pt>
    <dgm:pt modelId="{1EE4A673-1F6B-E645-A53B-E8E9FD8D549A}">
      <dgm:prSet phldrT="[Text]" custT="1"/>
      <dgm:spPr/>
      <dgm:t>
        <a:bodyPr/>
        <a:lstStyle/>
        <a:p>
          <a:r>
            <a:rPr lang="en-US" sz="1400" dirty="0">
              <a:latin typeface="+mn-lt"/>
            </a:rPr>
            <a:t>Labeled data (multicomponent, </a:t>
          </a:r>
          <a:r>
            <a:rPr lang="en-US" sz="1400" dirty="0" err="1">
              <a:latin typeface="+mn-lt"/>
            </a:rPr>
            <a:t>singlecomponent</a:t>
          </a:r>
          <a:r>
            <a:rPr lang="en-US" sz="1400" dirty="0">
              <a:latin typeface="+mn-lt"/>
            </a:rPr>
            <a:t>, no isotherm data)</a:t>
          </a:r>
        </a:p>
      </dgm:t>
    </dgm:pt>
    <dgm:pt modelId="{EF8E11E4-5D1D-8640-A5E4-00E68BE2C1D9}" type="parTrans" cxnId="{E1FFD19A-DDB8-CD47-A4DB-C2930D6ECDD1}">
      <dgm:prSet/>
      <dgm:spPr/>
      <dgm:t>
        <a:bodyPr/>
        <a:lstStyle/>
        <a:p>
          <a:endParaRPr lang="en-US" sz="1400">
            <a:latin typeface="+mn-lt"/>
          </a:endParaRPr>
        </a:p>
      </dgm:t>
    </dgm:pt>
    <dgm:pt modelId="{0C1A3D42-2163-5D48-BFCA-35DC3A4B913C}" type="sibTrans" cxnId="{E1FFD19A-DDB8-CD47-A4DB-C2930D6ECDD1}">
      <dgm:prSet custT="1"/>
      <dgm:spPr/>
      <dgm:t>
        <a:bodyPr/>
        <a:lstStyle/>
        <a:p>
          <a:endParaRPr lang="en-US" sz="1400">
            <a:latin typeface="+mn-lt"/>
          </a:endParaRPr>
        </a:p>
      </dgm:t>
    </dgm:pt>
    <dgm:pt modelId="{146D183B-42F1-6B49-B0FD-089761FE91A9}">
      <dgm:prSet phldrT="[Text]" custT="1"/>
      <dgm:spPr/>
      <dgm:t>
        <a:bodyPr/>
        <a:lstStyle/>
        <a:p>
          <a:r>
            <a:rPr lang="en-US" sz="1400" dirty="0">
              <a:latin typeface="+mn-lt"/>
            </a:rPr>
            <a:t>Divided the data into training (~75%) and testing (~25%) data </a:t>
          </a:r>
        </a:p>
      </dgm:t>
    </dgm:pt>
    <dgm:pt modelId="{6F9F007E-20AE-F441-89C4-8CBDD0E75457}" type="parTrans" cxnId="{65A2394F-BEAA-7A4D-BE2E-E9812E175999}">
      <dgm:prSet/>
      <dgm:spPr/>
      <dgm:t>
        <a:bodyPr/>
        <a:lstStyle/>
        <a:p>
          <a:endParaRPr lang="en-US" sz="1400">
            <a:latin typeface="+mn-lt"/>
          </a:endParaRPr>
        </a:p>
      </dgm:t>
    </dgm:pt>
    <dgm:pt modelId="{CD26D677-EA8F-0A47-B474-79EB315DDA20}" type="sibTrans" cxnId="{65A2394F-BEAA-7A4D-BE2E-E9812E175999}">
      <dgm:prSet custT="1"/>
      <dgm:spPr/>
      <dgm:t>
        <a:bodyPr/>
        <a:lstStyle/>
        <a:p>
          <a:endParaRPr lang="en-US" sz="1400">
            <a:latin typeface="+mn-lt"/>
          </a:endParaRPr>
        </a:p>
      </dgm:t>
    </dgm:pt>
    <dgm:pt modelId="{55256CE4-FA1C-F04D-8ADB-2BDC5A655AEA}">
      <dgm:prSet phldrT="[Text]" custT="1"/>
      <dgm:spPr/>
      <dgm:t>
        <a:bodyPr/>
        <a:lstStyle/>
        <a:p>
          <a:r>
            <a:rPr lang="en-US" sz="1400" dirty="0">
              <a:latin typeface="+mn-lt"/>
            </a:rPr>
            <a:t>Tokenized the article into words (words with the same stem were the same token) and removed stop words (words that were not important to the meaning of the text)</a:t>
          </a:r>
        </a:p>
      </dgm:t>
    </dgm:pt>
    <dgm:pt modelId="{2B77665B-3D0C-5E43-8AD8-6349F7DB65C2}" type="parTrans" cxnId="{32D518D8-397C-E14A-9B81-88C582F98997}">
      <dgm:prSet/>
      <dgm:spPr/>
      <dgm:t>
        <a:bodyPr/>
        <a:lstStyle/>
        <a:p>
          <a:endParaRPr lang="en-US" sz="1400">
            <a:latin typeface="+mn-lt"/>
          </a:endParaRPr>
        </a:p>
      </dgm:t>
    </dgm:pt>
    <dgm:pt modelId="{B80227CC-962F-4D48-8E19-623AB083E639}" type="sibTrans" cxnId="{32D518D8-397C-E14A-9B81-88C582F98997}">
      <dgm:prSet custT="1"/>
      <dgm:spPr/>
      <dgm:t>
        <a:bodyPr/>
        <a:lstStyle/>
        <a:p>
          <a:endParaRPr lang="en-US" sz="1400">
            <a:latin typeface="+mn-lt"/>
          </a:endParaRPr>
        </a:p>
      </dgm:t>
    </dgm:pt>
    <dgm:pt modelId="{4C4493BF-5247-5644-ADE9-C7EDBA239AC0}">
      <dgm:prSet phldrT="[Text]" custT="1"/>
      <dgm:spPr/>
      <dgm:t>
        <a:bodyPr/>
        <a:lstStyle/>
        <a:p>
          <a:r>
            <a:rPr lang="en-US" sz="1400" dirty="0">
              <a:latin typeface="+mn-lt"/>
            </a:rPr>
            <a:t>Fit and transformed training data to a vector. Transformed testing data to a vector.</a:t>
          </a:r>
        </a:p>
      </dgm:t>
    </dgm:pt>
    <dgm:pt modelId="{1B09FF72-BC9D-FE4E-AC94-F8699D62A369}" type="parTrans" cxnId="{973D6DAD-0054-5C4D-97D3-B03D1AD9C9CA}">
      <dgm:prSet/>
      <dgm:spPr/>
      <dgm:t>
        <a:bodyPr/>
        <a:lstStyle/>
        <a:p>
          <a:endParaRPr lang="en-US" sz="1400">
            <a:latin typeface="+mn-lt"/>
          </a:endParaRPr>
        </a:p>
      </dgm:t>
    </dgm:pt>
    <dgm:pt modelId="{D270ECE1-7F22-8F42-B203-24E9C863B136}" type="sibTrans" cxnId="{973D6DAD-0054-5C4D-97D3-B03D1AD9C9CA}">
      <dgm:prSet custT="1"/>
      <dgm:spPr/>
      <dgm:t>
        <a:bodyPr/>
        <a:lstStyle/>
        <a:p>
          <a:endParaRPr lang="en-US" sz="1400">
            <a:latin typeface="+mn-lt"/>
          </a:endParaRPr>
        </a:p>
      </dgm:t>
    </dgm:pt>
    <dgm:pt modelId="{D8A2540B-3DA2-A94A-8C90-17251C71329B}">
      <dgm:prSet phldrT="[Text]" custT="1"/>
      <dgm:spPr/>
      <dgm:t>
        <a:bodyPr/>
        <a:lstStyle/>
        <a:p>
          <a:r>
            <a:rPr lang="en-US" sz="1400" dirty="0">
              <a:latin typeface="+mn-lt"/>
            </a:rPr>
            <a:t>Fit training data to Multinomial Naïve Bayes algorithm from </a:t>
          </a:r>
          <a:r>
            <a:rPr lang="en-US" sz="1400" dirty="0" err="1">
              <a:latin typeface="+mn-lt"/>
            </a:rPr>
            <a:t>Sklearn</a:t>
          </a:r>
          <a:endParaRPr lang="en-US" sz="1400" dirty="0">
            <a:latin typeface="+mn-lt"/>
          </a:endParaRPr>
        </a:p>
      </dgm:t>
    </dgm:pt>
    <dgm:pt modelId="{BACAE7D7-26C7-1D4C-A0BB-3C04EA3B642D}" type="parTrans" cxnId="{D77BBA4D-AF5B-5C46-A782-64A0E55DE97B}">
      <dgm:prSet/>
      <dgm:spPr/>
      <dgm:t>
        <a:bodyPr/>
        <a:lstStyle/>
        <a:p>
          <a:endParaRPr lang="en-US" sz="1400">
            <a:latin typeface="+mn-lt"/>
          </a:endParaRPr>
        </a:p>
      </dgm:t>
    </dgm:pt>
    <dgm:pt modelId="{9D831F64-5128-DD4A-A998-013A66854C6C}" type="sibTrans" cxnId="{D77BBA4D-AF5B-5C46-A782-64A0E55DE97B}">
      <dgm:prSet custT="1"/>
      <dgm:spPr/>
      <dgm:t>
        <a:bodyPr/>
        <a:lstStyle/>
        <a:p>
          <a:endParaRPr lang="en-US" sz="1400">
            <a:latin typeface="+mn-lt"/>
          </a:endParaRPr>
        </a:p>
      </dgm:t>
    </dgm:pt>
    <dgm:pt modelId="{57389C5A-85CA-CD49-9B2F-EC49ADD689F4}">
      <dgm:prSet custT="1"/>
      <dgm:spPr/>
      <dgm:t>
        <a:bodyPr/>
        <a:lstStyle/>
        <a:p>
          <a:r>
            <a:rPr lang="en-US" sz="1400" dirty="0">
              <a:latin typeface="+mn-lt"/>
            </a:rPr>
            <a:t>Used Multinomial Naïve Bayes algorithm to predict the labels for the testing data</a:t>
          </a:r>
        </a:p>
      </dgm:t>
    </dgm:pt>
    <dgm:pt modelId="{FCB57228-8E25-374C-AA1F-267CA7B536A7}" type="parTrans" cxnId="{C45B7481-2C06-8D4B-8C08-76DA2634E264}">
      <dgm:prSet/>
      <dgm:spPr/>
      <dgm:t>
        <a:bodyPr/>
        <a:lstStyle/>
        <a:p>
          <a:endParaRPr lang="en-US" sz="1400">
            <a:latin typeface="+mn-lt"/>
          </a:endParaRPr>
        </a:p>
      </dgm:t>
    </dgm:pt>
    <dgm:pt modelId="{A1848B08-9A4E-064F-A9A8-BB0B3F7D2A8D}" type="sibTrans" cxnId="{C45B7481-2C06-8D4B-8C08-76DA2634E264}">
      <dgm:prSet/>
      <dgm:spPr/>
      <dgm:t>
        <a:bodyPr/>
        <a:lstStyle/>
        <a:p>
          <a:endParaRPr lang="en-US" sz="1400">
            <a:latin typeface="+mn-lt"/>
          </a:endParaRPr>
        </a:p>
      </dgm:t>
    </dgm:pt>
    <dgm:pt modelId="{98F6ADFB-647D-7D46-9A5B-31A19773F7B7}" type="pres">
      <dgm:prSet presAssocID="{6790AE53-6578-C248-8C34-B9803DE10DF1}" presName="diagram" presStyleCnt="0">
        <dgm:presLayoutVars>
          <dgm:dir/>
          <dgm:resizeHandles val="exact"/>
        </dgm:presLayoutVars>
      </dgm:prSet>
      <dgm:spPr/>
    </dgm:pt>
    <dgm:pt modelId="{40DC0F9B-DD71-BF41-B65D-FF2B7F6A3C42}" type="pres">
      <dgm:prSet presAssocID="{1EE4A673-1F6B-E645-A53B-E8E9FD8D549A}" presName="node" presStyleLbl="node1" presStyleIdx="0" presStyleCnt="6" custScaleY="65982" custLinFactNeighborX="-335" custLinFactNeighborY="54887">
        <dgm:presLayoutVars>
          <dgm:bulletEnabled val="1"/>
        </dgm:presLayoutVars>
      </dgm:prSet>
      <dgm:spPr/>
    </dgm:pt>
    <dgm:pt modelId="{908563EA-60B9-014E-A5EE-B67AEF151D0B}" type="pres">
      <dgm:prSet presAssocID="{0C1A3D42-2163-5D48-BFCA-35DC3A4B913C}" presName="sibTrans" presStyleLbl="sibTrans2D1" presStyleIdx="0" presStyleCnt="5"/>
      <dgm:spPr/>
    </dgm:pt>
    <dgm:pt modelId="{E640170C-9F54-3B4A-A88F-0E09C357487D}" type="pres">
      <dgm:prSet presAssocID="{0C1A3D42-2163-5D48-BFCA-35DC3A4B913C}" presName="connectorText" presStyleLbl="sibTrans2D1" presStyleIdx="0" presStyleCnt="5"/>
      <dgm:spPr/>
    </dgm:pt>
    <dgm:pt modelId="{C28938C7-4805-1A4E-885D-F476A2A90263}" type="pres">
      <dgm:prSet presAssocID="{146D183B-42F1-6B49-B0FD-089761FE91A9}" presName="node" presStyleLbl="node1" presStyleIdx="1" presStyleCnt="6" custScaleY="101512">
        <dgm:presLayoutVars>
          <dgm:bulletEnabled val="1"/>
        </dgm:presLayoutVars>
      </dgm:prSet>
      <dgm:spPr/>
    </dgm:pt>
    <dgm:pt modelId="{B85DCCCE-FD07-4E49-9961-3BA77DCCDDC2}" type="pres">
      <dgm:prSet presAssocID="{CD26D677-EA8F-0A47-B474-79EB315DDA20}" presName="sibTrans" presStyleLbl="sibTrans2D1" presStyleIdx="1" presStyleCnt="5"/>
      <dgm:spPr/>
    </dgm:pt>
    <dgm:pt modelId="{BB76ADB1-F1DF-514D-9712-B0634D90C889}" type="pres">
      <dgm:prSet presAssocID="{CD26D677-EA8F-0A47-B474-79EB315DDA20}" presName="connectorText" presStyleLbl="sibTrans2D1" presStyleIdx="1" presStyleCnt="5"/>
      <dgm:spPr/>
    </dgm:pt>
    <dgm:pt modelId="{BF3B8B77-BC52-2A47-BBBF-80EC16D24344}" type="pres">
      <dgm:prSet presAssocID="{55256CE4-FA1C-F04D-8ADB-2BDC5A655AEA}" presName="node" presStyleLbl="node1" presStyleIdx="2" presStyleCnt="6" custScaleY="101273">
        <dgm:presLayoutVars>
          <dgm:bulletEnabled val="1"/>
        </dgm:presLayoutVars>
      </dgm:prSet>
      <dgm:spPr/>
    </dgm:pt>
    <dgm:pt modelId="{6E0CD007-6DB6-2E43-9A4C-8EDFC31FC290}" type="pres">
      <dgm:prSet presAssocID="{B80227CC-962F-4D48-8E19-623AB083E639}" presName="sibTrans" presStyleLbl="sibTrans2D1" presStyleIdx="2" presStyleCnt="5"/>
      <dgm:spPr/>
    </dgm:pt>
    <dgm:pt modelId="{3A5C1712-9DE1-8641-8891-9445E337BD86}" type="pres">
      <dgm:prSet presAssocID="{B80227CC-962F-4D48-8E19-623AB083E639}" presName="connectorText" presStyleLbl="sibTrans2D1" presStyleIdx="2" presStyleCnt="5"/>
      <dgm:spPr/>
    </dgm:pt>
    <dgm:pt modelId="{45F4DB4D-54B4-2348-99D6-0292648C8468}" type="pres">
      <dgm:prSet presAssocID="{4C4493BF-5247-5644-ADE9-C7EDBA239AC0}" presName="node" presStyleLbl="node1" presStyleIdx="3" presStyleCnt="6">
        <dgm:presLayoutVars>
          <dgm:bulletEnabled val="1"/>
        </dgm:presLayoutVars>
      </dgm:prSet>
      <dgm:spPr/>
    </dgm:pt>
    <dgm:pt modelId="{3522107F-3B87-C74B-B2B2-0DE2E791CA8F}" type="pres">
      <dgm:prSet presAssocID="{D270ECE1-7F22-8F42-B203-24E9C863B136}" presName="sibTrans" presStyleLbl="sibTrans2D1" presStyleIdx="3" presStyleCnt="5"/>
      <dgm:spPr/>
    </dgm:pt>
    <dgm:pt modelId="{EB3E7B69-283E-214D-9F3D-6EE0808E70B5}" type="pres">
      <dgm:prSet presAssocID="{D270ECE1-7F22-8F42-B203-24E9C863B136}" presName="connectorText" presStyleLbl="sibTrans2D1" presStyleIdx="3" presStyleCnt="5"/>
      <dgm:spPr/>
    </dgm:pt>
    <dgm:pt modelId="{AF30CFD4-0CFA-6442-9377-2DEC997E9AFC}" type="pres">
      <dgm:prSet presAssocID="{D8A2540B-3DA2-A94A-8C90-17251C71329B}" presName="node" presStyleLbl="node1" presStyleIdx="4" presStyleCnt="6">
        <dgm:presLayoutVars>
          <dgm:bulletEnabled val="1"/>
        </dgm:presLayoutVars>
      </dgm:prSet>
      <dgm:spPr/>
    </dgm:pt>
    <dgm:pt modelId="{888390DE-C271-A24F-BD7F-C431C57E9857}" type="pres">
      <dgm:prSet presAssocID="{9D831F64-5128-DD4A-A998-013A66854C6C}" presName="sibTrans" presStyleLbl="sibTrans2D1" presStyleIdx="4" presStyleCnt="5"/>
      <dgm:spPr/>
    </dgm:pt>
    <dgm:pt modelId="{3277182B-2A52-3A41-A9E6-74FE86460088}" type="pres">
      <dgm:prSet presAssocID="{9D831F64-5128-DD4A-A998-013A66854C6C}" presName="connectorText" presStyleLbl="sibTrans2D1" presStyleIdx="4" presStyleCnt="5"/>
      <dgm:spPr/>
    </dgm:pt>
    <dgm:pt modelId="{FFB33CDA-1DD5-E949-AEDD-CC5D433CB3D6}" type="pres">
      <dgm:prSet presAssocID="{57389C5A-85CA-CD49-9B2F-EC49ADD689F4}" presName="node" presStyleLbl="node1" presStyleIdx="5" presStyleCnt="6">
        <dgm:presLayoutVars>
          <dgm:bulletEnabled val="1"/>
        </dgm:presLayoutVars>
      </dgm:prSet>
      <dgm:spPr/>
    </dgm:pt>
  </dgm:ptLst>
  <dgm:cxnLst>
    <dgm:cxn modelId="{1BF42805-4439-0B48-AA28-408EFCD5D7AE}" type="presOf" srcId="{9D831F64-5128-DD4A-A998-013A66854C6C}" destId="{3277182B-2A52-3A41-A9E6-74FE86460088}" srcOrd="1" destOrd="0" presId="urn:microsoft.com/office/officeart/2005/8/layout/process5"/>
    <dgm:cxn modelId="{777F3E07-6F19-3A43-BB13-31D093FA92F0}" type="presOf" srcId="{D270ECE1-7F22-8F42-B203-24E9C863B136}" destId="{3522107F-3B87-C74B-B2B2-0DE2E791CA8F}" srcOrd="0" destOrd="0" presId="urn:microsoft.com/office/officeart/2005/8/layout/process5"/>
    <dgm:cxn modelId="{CFC16F0A-1440-0849-A306-BA4E8CE79608}" type="presOf" srcId="{B80227CC-962F-4D48-8E19-623AB083E639}" destId="{6E0CD007-6DB6-2E43-9A4C-8EDFC31FC290}" srcOrd="0" destOrd="0" presId="urn:microsoft.com/office/officeart/2005/8/layout/process5"/>
    <dgm:cxn modelId="{8C54D415-42E4-BB41-AC42-3F9B63FA946B}" type="presOf" srcId="{4C4493BF-5247-5644-ADE9-C7EDBA239AC0}" destId="{45F4DB4D-54B4-2348-99D6-0292648C8468}" srcOrd="0" destOrd="0" presId="urn:microsoft.com/office/officeart/2005/8/layout/process5"/>
    <dgm:cxn modelId="{7D601819-F831-7847-B6A8-6EAA952F80C8}" type="presOf" srcId="{0C1A3D42-2163-5D48-BFCA-35DC3A4B913C}" destId="{908563EA-60B9-014E-A5EE-B67AEF151D0B}" srcOrd="0" destOrd="0" presId="urn:microsoft.com/office/officeart/2005/8/layout/process5"/>
    <dgm:cxn modelId="{28496221-DB24-4041-9AE9-48E69F7A7AC4}" type="presOf" srcId="{6790AE53-6578-C248-8C34-B9803DE10DF1}" destId="{98F6ADFB-647D-7D46-9A5B-31A19773F7B7}" srcOrd="0" destOrd="0" presId="urn:microsoft.com/office/officeart/2005/8/layout/process5"/>
    <dgm:cxn modelId="{D77BBA4D-AF5B-5C46-A782-64A0E55DE97B}" srcId="{6790AE53-6578-C248-8C34-B9803DE10DF1}" destId="{D8A2540B-3DA2-A94A-8C90-17251C71329B}" srcOrd="4" destOrd="0" parTransId="{BACAE7D7-26C7-1D4C-A0BB-3C04EA3B642D}" sibTransId="{9D831F64-5128-DD4A-A998-013A66854C6C}"/>
    <dgm:cxn modelId="{65A2394F-BEAA-7A4D-BE2E-E9812E175999}" srcId="{6790AE53-6578-C248-8C34-B9803DE10DF1}" destId="{146D183B-42F1-6B49-B0FD-089761FE91A9}" srcOrd="1" destOrd="0" parTransId="{6F9F007E-20AE-F441-89C4-8CBDD0E75457}" sibTransId="{CD26D677-EA8F-0A47-B474-79EB315DDA20}"/>
    <dgm:cxn modelId="{A075E151-8F8D-5841-B727-D309E450B798}" type="presOf" srcId="{1EE4A673-1F6B-E645-A53B-E8E9FD8D549A}" destId="{40DC0F9B-DD71-BF41-B65D-FF2B7F6A3C42}" srcOrd="0" destOrd="0" presId="urn:microsoft.com/office/officeart/2005/8/layout/process5"/>
    <dgm:cxn modelId="{4B9D2452-6A85-6345-A328-CB197BD7A262}" type="presOf" srcId="{B80227CC-962F-4D48-8E19-623AB083E639}" destId="{3A5C1712-9DE1-8641-8891-9445E337BD86}" srcOrd="1" destOrd="0" presId="urn:microsoft.com/office/officeart/2005/8/layout/process5"/>
    <dgm:cxn modelId="{A4F8E064-B0DD-574A-ACB5-ACC16B0E5BC7}" type="presOf" srcId="{9D831F64-5128-DD4A-A998-013A66854C6C}" destId="{888390DE-C271-A24F-BD7F-C431C57E9857}" srcOrd="0" destOrd="0" presId="urn:microsoft.com/office/officeart/2005/8/layout/process5"/>
    <dgm:cxn modelId="{DCB0F26F-17AE-314B-B3D3-177EAF7638D9}" type="presOf" srcId="{D270ECE1-7F22-8F42-B203-24E9C863B136}" destId="{EB3E7B69-283E-214D-9F3D-6EE0808E70B5}" srcOrd="1" destOrd="0" presId="urn:microsoft.com/office/officeart/2005/8/layout/process5"/>
    <dgm:cxn modelId="{E8071375-8593-E84E-89D3-B46AB3CEB168}" type="presOf" srcId="{0C1A3D42-2163-5D48-BFCA-35DC3A4B913C}" destId="{E640170C-9F54-3B4A-A88F-0E09C357487D}" srcOrd="1" destOrd="0" presId="urn:microsoft.com/office/officeart/2005/8/layout/process5"/>
    <dgm:cxn modelId="{4CEFAC7C-FD35-9745-ADDD-932A1BFEF0CE}" type="presOf" srcId="{55256CE4-FA1C-F04D-8ADB-2BDC5A655AEA}" destId="{BF3B8B77-BC52-2A47-BBBF-80EC16D24344}" srcOrd="0" destOrd="0" presId="urn:microsoft.com/office/officeart/2005/8/layout/process5"/>
    <dgm:cxn modelId="{C45B7481-2C06-8D4B-8C08-76DA2634E264}" srcId="{6790AE53-6578-C248-8C34-B9803DE10DF1}" destId="{57389C5A-85CA-CD49-9B2F-EC49ADD689F4}" srcOrd="5" destOrd="0" parTransId="{FCB57228-8E25-374C-AA1F-267CA7B536A7}" sibTransId="{A1848B08-9A4E-064F-A9A8-BB0B3F7D2A8D}"/>
    <dgm:cxn modelId="{E1FFD19A-DDB8-CD47-A4DB-C2930D6ECDD1}" srcId="{6790AE53-6578-C248-8C34-B9803DE10DF1}" destId="{1EE4A673-1F6B-E645-A53B-E8E9FD8D549A}" srcOrd="0" destOrd="0" parTransId="{EF8E11E4-5D1D-8640-A5E4-00E68BE2C1D9}" sibTransId="{0C1A3D42-2163-5D48-BFCA-35DC3A4B913C}"/>
    <dgm:cxn modelId="{A5E0E8A5-215A-C646-9171-8BAC4630B6D6}" type="presOf" srcId="{CD26D677-EA8F-0A47-B474-79EB315DDA20}" destId="{BB76ADB1-F1DF-514D-9712-B0634D90C889}" srcOrd="1" destOrd="0" presId="urn:microsoft.com/office/officeart/2005/8/layout/process5"/>
    <dgm:cxn modelId="{973D6DAD-0054-5C4D-97D3-B03D1AD9C9CA}" srcId="{6790AE53-6578-C248-8C34-B9803DE10DF1}" destId="{4C4493BF-5247-5644-ADE9-C7EDBA239AC0}" srcOrd="3" destOrd="0" parTransId="{1B09FF72-BC9D-FE4E-AC94-F8699D62A369}" sibTransId="{D270ECE1-7F22-8F42-B203-24E9C863B136}"/>
    <dgm:cxn modelId="{440359B7-2F7A-B24D-AE2D-48B2D701B26A}" type="presOf" srcId="{57389C5A-85CA-CD49-9B2F-EC49ADD689F4}" destId="{FFB33CDA-1DD5-E949-AEDD-CC5D433CB3D6}" srcOrd="0" destOrd="0" presId="urn:microsoft.com/office/officeart/2005/8/layout/process5"/>
    <dgm:cxn modelId="{D615BBD0-D88E-0641-B626-43A7F7176D53}" type="presOf" srcId="{CD26D677-EA8F-0A47-B474-79EB315DDA20}" destId="{B85DCCCE-FD07-4E49-9961-3BA77DCCDDC2}" srcOrd="0" destOrd="0" presId="urn:microsoft.com/office/officeart/2005/8/layout/process5"/>
    <dgm:cxn modelId="{32D518D8-397C-E14A-9B81-88C582F98997}" srcId="{6790AE53-6578-C248-8C34-B9803DE10DF1}" destId="{55256CE4-FA1C-F04D-8ADB-2BDC5A655AEA}" srcOrd="2" destOrd="0" parTransId="{2B77665B-3D0C-5E43-8AD8-6349F7DB65C2}" sibTransId="{B80227CC-962F-4D48-8E19-623AB083E639}"/>
    <dgm:cxn modelId="{FA2FB0F3-EC79-A648-8354-82FA23EE7948}" type="presOf" srcId="{D8A2540B-3DA2-A94A-8C90-17251C71329B}" destId="{AF30CFD4-0CFA-6442-9377-2DEC997E9AFC}" srcOrd="0" destOrd="0" presId="urn:microsoft.com/office/officeart/2005/8/layout/process5"/>
    <dgm:cxn modelId="{C8170CFB-B051-2048-9750-AC3A4A0370DB}" type="presOf" srcId="{146D183B-42F1-6B49-B0FD-089761FE91A9}" destId="{C28938C7-4805-1A4E-885D-F476A2A90263}" srcOrd="0" destOrd="0" presId="urn:microsoft.com/office/officeart/2005/8/layout/process5"/>
    <dgm:cxn modelId="{A812A93C-AB6A-C848-AE8B-7C4EA2DB8FCF}" type="presParOf" srcId="{98F6ADFB-647D-7D46-9A5B-31A19773F7B7}" destId="{40DC0F9B-DD71-BF41-B65D-FF2B7F6A3C42}" srcOrd="0" destOrd="0" presId="urn:microsoft.com/office/officeart/2005/8/layout/process5"/>
    <dgm:cxn modelId="{98C45971-3303-3446-8602-D09E813B1572}" type="presParOf" srcId="{98F6ADFB-647D-7D46-9A5B-31A19773F7B7}" destId="{908563EA-60B9-014E-A5EE-B67AEF151D0B}" srcOrd="1" destOrd="0" presId="urn:microsoft.com/office/officeart/2005/8/layout/process5"/>
    <dgm:cxn modelId="{9828A584-54DC-4E40-98A8-8CE26B329E06}" type="presParOf" srcId="{908563EA-60B9-014E-A5EE-B67AEF151D0B}" destId="{E640170C-9F54-3B4A-A88F-0E09C357487D}" srcOrd="0" destOrd="0" presId="urn:microsoft.com/office/officeart/2005/8/layout/process5"/>
    <dgm:cxn modelId="{0060325C-DD28-B54B-B805-FDF3F03A00DC}" type="presParOf" srcId="{98F6ADFB-647D-7D46-9A5B-31A19773F7B7}" destId="{C28938C7-4805-1A4E-885D-F476A2A90263}" srcOrd="2" destOrd="0" presId="urn:microsoft.com/office/officeart/2005/8/layout/process5"/>
    <dgm:cxn modelId="{9D033720-7EB2-814C-B7A7-4E383D0AAD47}" type="presParOf" srcId="{98F6ADFB-647D-7D46-9A5B-31A19773F7B7}" destId="{B85DCCCE-FD07-4E49-9961-3BA77DCCDDC2}" srcOrd="3" destOrd="0" presId="urn:microsoft.com/office/officeart/2005/8/layout/process5"/>
    <dgm:cxn modelId="{1008E815-7397-FA44-81B2-07D53BDA5C94}" type="presParOf" srcId="{B85DCCCE-FD07-4E49-9961-3BA77DCCDDC2}" destId="{BB76ADB1-F1DF-514D-9712-B0634D90C889}" srcOrd="0" destOrd="0" presId="urn:microsoft.com/office/officeart/2005/8/layout/process5"/>
    <dgm:cxn modelId="{A394AE16-9E73-2541-8FA7-6D31ECD216AD}" type="presParOf" srcId="{98F6ADFB-647D-7D46-9A5B-31A19773F7B7}" destId="{BF3B8B77-BC52-2A47-BBBF-80EC16D24344}" srcOrd="4" destOrd="0" presId="urn:microsoft.com/office/officeart/2005/8/layout/process5"/>
    <dgm:cxn modelId="{89B361B2-A401-EA44-A16E-2172548DED0D}" type="presParOf" srcId="{98F6ADFB-647D-7D46-9A5B-31A19773F7B7}" destId="{6E0CD007-6DB6-2E43-9A4C-8EDFC31FC290}" srcOrd="5" destOrd="0" presId="urn:microsoft.com/office/officeart/2005/8/layout/process5"/>
    <dgm:cxn modelId="{7A9048D3-FA67-1142-9693-C7332716D0EA}" type="presParOf" srcId="{6E0CD007-6DB6-2E43-9A4C-8EDFC31FC290}" destId="{3A5C1712-9DE1-8641-8891-9445E337BD86}" srcOrd="0" destOrd="0" presId="urn:microsoft.com/office/officeart/2005/8/layout/process5"/>
    <dgm:cxn modelId="{743AA37F-994D-AF45-9CA7-53CB1BEDD7F5}" type="presParOf" srcId="{98F6ADFB-647D-7D46-9A5B-31A19773F7B7}" destId="{45F4DB4D-54B4-2348-99D6-0292648C8468}" srcOrd="6" destOrd="0" presId="urn:microsoft.com/office/officeart/2005/8/layout/process5"/>
    <dgm:cxn modelId="{383A6C33-680F-9E49-B132-F9748D12E84F}" type="presParOf" srcId="{98F6ADFB-647D-7D46-9A5B-31A19773F7B7}" destId="{3522107F-3B87-C74B-B2B2-0DE2E791CA8F}" srcOrd="7" destOrd="0" presId="urn:microsoft.com/office/officeart/2005/8/layout/process5"/>
    <dgm:cxn modelId="{B5E5EF74-5CD7-484C-AAFC-CF8FEE8778DC}" type="presParOf" srcId="{3522107F-3B87-C74B-B2B2-0DE2E791CA8F}" destId="{EB3E7B69-283E-214D-9F3D-6EE0808E70B5}" srcOrd="0" destOrd="0" presId="urn:microsoft.com/office/officeart/2005/8/layout/process5"/>
    <dgm:cxn modelId="{AE894673-8A94-F946-8FDA-049F2A67147F}" type="presParOf" srcId="{98F6ADFB-647D-7D46-9A5B-31A19773F7B7}" destId="{AF30CFD4-0CFA-6442-9377-2DEC997E9AFC}" srcOrd="8" destOrd="0" presId="urn:microsoft.com/office/officeart/2005/8/layout/process5"/>
    <dgm:cxn modelId="{3FC3648A-23A6-CD40-B92B-FDCE6A363162}" type="presParOf" srcId="{98F6ADFB-647D-7D46-9A5B-31A19773F7B7}" destId="{888390DE-C271-A24F-BD7F-C431C57E9857}" srcOrd="9" destOrd="0" presId="urn:microsoft.com/office/officeart/2005/8/layout/process5"/>
    <dgm:cxn modelId="{147BC4CB-E51C-E04B-A720-8D08C1F05FDB}" type="presParOf" srcId="{888390DE-C271-A24F-BD7F-C431C57E9857}" destId="{3277182B-2A52-3A41-A9E6-74FE86460088}" srcOrd="0" destOrd="0" presId="urn:microsoft.com/office/officeart/2005/8/layout/process5"/>
    <dgm:cxn modelId="{0016E911-B0A0-C34E-9F35-D04F2FCA4040}" type="presParOf" srcId="{98F6ADFB-647D-7D46-9A5B-31A19773F7B7}" destId="{FFB33CDA-1DD5-E949-AEDD-CC5D433CB3D6}" srcOrd="10" destOrd="0" presId="urn:microsoft.com/office/officeart/2005/8/layout/process5"/>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90AE53-6578-C248-8C34-B9803DE10DF1}" type="doc">
      <dgm:prSet loTypeId="urn:microsoft.com/office/officeart/2005/8/layout/process5" loCatId="" qsTypeId="urn:microsoft.com/office/officeart/2005/8/quickstyle/simple1" qsCatId="simple" csTypeId="urn:microsoft.com/office/officeart/2005/8/colors/accent5_2" csCatId="accent5" phldr="1"/>
      <dgm:spPr/>
      <dgm:t>
        <a:bodyPr/>
        <a:lstStyle/>
        <a:p>
          <a:endParaRPr lang="en-US"/>
        </a:p>
      </dgm:t>
    </dgm:pt>
    <dgm:pt modelId="{1EE4A673-1F6B-E645-A53B-E8E9FD8D549A}">
      <dgm:prSet phldrT="[Text]" custT="1"/>
      <dgm:spPr/>
      <dgm:t>
        <a:bodyPr/>
        <a:lstStyle/>
        <a:p>
          <a:r>
            <a:rPr lang="en-US" sz="1400" dirty="0">
              <a:latin typeface="+mn-lt"/>
            </a:rPr>
            <a:t>Labeled data (multicomponent, </a:t>
          </a:r>
          <a:r>
            <a:rPr lang="en-US" sz="1400" dirty="0" err="1">
              <a:latin typeface="+mn-lt"/>
            </a:rPr>
            <a:t>singlecomponent</a:t>
          </a:r>
          <a:r>
            <a:rPr lang="en-US" sz="1400" dirty="0">
              <a:latin typeface="+mn-lt"/>
            </a:rPr>
            <a:t>, no isotherm data)</a:t>
          </a:r>
        </a:p>
      </dgm:t>
    </dgm:pt>
    <dgm:pt modelId="{EF8E11E4-5D1D-8640-A5E4-00E68BE2C1D9}" type="parTrans" cxnId="{E1FFD19A-DDB8-CD47-A4DB-C2930D6ECDD1}">
      <dgm:prSet/>
      <dgm:spPr/>
      <dgm:t>
        <a:bodyPr/>
        <a:lstStyle/>
        <a:p>
          <a:endParaRPr lang="en-US" sz="1400">
            <a:latin typeface="+mn-lt"/>
          </a:endParaRPr>
        </a:p>
      </dgm:t>
    </dgm:pt>
    <dgm:pt modelId="{0C1A3D42-2163-5D48-BFCA-35DC3A4B913C}" type="sibTrans" cxnId="{E1FFD19A-DDB8-CD47-A4DB-C2930D6ECDD1}">
      <dgm:prSet custT="1"/>
      <dgm:spPr/>
      <dgm:t>
        <a:bodyPr/>
        <a:lstStyle/>
        <a:p>
          <a:endParaRPr lang="en-US" sz="1400">
            <a:latin typeface="+mn-lt"/>
          </a:endParaRPr>
        </a:p>
      </dgm:t>
    </dgm:pt>
    <dgm:pt modelId="{146D183B-42F1-6B49-B0FD-089761FE91A9}">
      <dgm:prSet phldrT="[Text]" custT="1"/>
      <dgm:spPr/>
      <dgm:t>
        <a:bodyPr/>
        <a:lstStyle/>
        <a:p>
          <a:r>
            <a:rPr lang="en-US" sz="1400" dirty="0">
              <a:latin typeface="+mn-lt"/>
            </a:rPr>
            <a:t>Divided the data into training (~75%) and testing (~25%) data </a:t>
          </a:r>
        </a:p>
      </dgm:t>
    </dgm:pt>
    <dgm:pt modelId="{6F9F007E-20AE-F441-89C4-8CBDD0E75457}" type="parTrans" cxnId="{65A2394F-BEAA-7A4D-BE2E-E9812E175999}">
      <dgm:prSet/>
      <dgm:spPr/>
      <dgm:t>
        <a:bodyPr/>
        <a:lstStyle/>
        <a:p>
          <a:endParaRPr lang="en-US" sz="1400">
            <a:latin typeface="+mn-lt"/>
          </a:endParaRPr>
        </a:p>
      </dgm:t>
    </dgm:pt>
    <dgm:pt modelId="{CD26D677-EA8F-0A47-B474-79EB315DDA20}" type="sibTrans" cxnId="{65A2394F-BEAA-7A4D-BE2E-E9812E175999}">
      <dgm:prSet custT="1"/>
      <dgm:spPr/>
      <dgm:t>
        <a:bodyPr/>
        <a:lstStyle/>
        <a:p>
          <a:endParaRPr lang="en-US" sz="1400">
            <a:latin typeface="+mn-lt"/>
          </a:endParaRPr>
        </a:p>
      </dgm:t>
    </dgm:pt>
    <dgm:pt modelId="{55256CE4-FA1C-F04D-8ADB-2BDC5A655AEA}">
      <dgm:prSet phldrT="[Text]" custT="1"/>
      <dgm:spPr/>
      <dgm:t>
        <a:bodyPr/>
        <a:lstStyle/>
        <a:p>
          <a:r>
            <a:rPr lang="en-US" sz="1400" dirty="0">
              <a:latin typeface="+mn-lt"/>
            </a:rPr>
            <a:t>Tokenized the article into words (words with the same stem were the same token) and removed stop words (words that were not important to the meaning of the text)</a:t>
          </a:r>
        </a:p>
      </dgm:t>
    </dgm:pt>
    <dgm:pt modelId="{2B77665B-3D0C-5E43-8AD8-6349F7DB65C2}" type="parTrans" cxnId="{32D518D8-397C-E14A-9B81-88C582F98997}">
      <dgm:prSet/>
      <dgm:spPr/>
      <dgm:t>
        <a:bodyPr/>
        <a:lstStyle/>
        <a:p>
          <a:endParaRPr lang="en-US" sz="1400">
            <a:latin typeface="+mn-lt"/>
          </a:endParaRPr>
        </a:p>
      </dgm:t>
    </dgm:pt>
    <dgm:pt modelId="{B80227CC-962F-4D48-8E19-623AB083E639}" type="sibTrans" cxnId="{32D518D8-397C-E14A-9B81-88C582F98997}">
      <dgm:prSet custT="1"/>
      <dgm:spPr/>
      <dgm:t>
        <a:bodyPr/>
        <a:lstStyle/>
        <a:p>
          <a:endParaRPr lang="en-US" sz="1400">
            <a:latin typeface="+mn-lt"/>
          </a:endParaRPr>
        </a:p>
      </dgm:t>
    </dgm:pt>
    <dgm:pt modelId="{4C4493BF-5247-5644-ADE9-C7EDBA239AC0}">
      <dgm:prSet phldrT="[Text]" custT="1"/>
      <dgm:spPr/>
      <dgm:t>
        <a:bodyPr/>
        <a:lstStyle/>
        <a:p>
          <a:r>
            <a:rPr lang="en-US" sz="1400" dirty="0">
              <a:latin typeface="+mn-lt"/>
            </a:rPr>
            <a:t>Fit and transformed training data to a vector. Transformed testing data to a vector.</a:t>
          </a:r>
        </a:p>
      </dgm:t>
    </dgm:pt>
    <dgm:pt modelId="{1B09FF72-BC9D-FE4E-AC94-F8699D62A369}" type="parTrans" cxnId="{973D6DAD-0054-5C4D-97D3-B03D1AD9C9CA}">
      <dgm:prSet/>
      <dgm:spPr/>
      <dgm:t>
        <a:bodyPr/>
        <a:lstStyle/>
        <a:p>
          <a:endParaRPr lang="en-US" sz="1400">
            <a:latin typeface="+mn-lt"/>
          </a:endParaRPr>
        </a:p>
      </dgm:t>
    </dgm:pt>
    <dgm:pt modelId="{D270ECE1-7F22-8F42-B203-24E9C863B136}" type="sibTrans" cxnId="{973D6DAD-0054-5C4D-97D3-B03D1AD9C9CA}">
      <dgm:prSet custT="1"/>
      <dgm:spPr/>
      <dgm:t>
        <a:bodyPr/>
        <a:lstStyle/>
        <a:p>
          <a:endParaRPr lang="en-US" sz="1400">
            <a:latin typeface="+mn-lt"/>
          </a:endParaRPr>
        </a:p>
      </dgm:t>
    </dgm:pt>
    <dgm:pt modelId="{D8A2540B-3DA2-A94A-8C90-17251C71329B}">
      <dgm:prSet phldrT="[Text]" custT="1"/>
      <dgm:spPr/>
      <dgm:t>
        <a:bodyPr/>
        <a:lstStyle/>
        <a:p>
          <a:r>
            <a:rPr lang="en-US" sz="1400" dirty="0">
              <a:latin typeface="+mn-lt"/>
            </a:rPr>
            <a:t>Fit training data to Multinomial Naïve Bayes algorithm from </a:t>
          </a:r>
          <a:r>
            <a:rPr lang="en-US" sz="1400" dirty="0" err="1">
              <a:latin typeface="+mn-lt"/>
            </a:rPr>
            <a:t>Sklearn</a:t>
          </a:r>
          <a:endParaRPr lang="en-US" sz="1400" dirty="0">
            <a:latin typeface="+mn-lt"/>
          </a:endParaRPr>
        </a:p>
      </dgm:t>
    </dgm:pt>
    <dgm:pt modelId="{BACAE7D7-26C7-1D4C-A0BB-3C04EA3B642D}" type="parTrans" cxnId="{D77BBA4D-AF5B-5C46-A782-64A0E55DE97B}">
      <dgm:prSet/>
      <dgm:spPr/>
      <dgm:t>
        <a:bodyPr/>
        <a:lstStyle/>
        <a:p>
          <a:endParaRPr lang="en-US" sz="1400">
            <a:latin typeface="+mn-lt"/>
          </a:endParaRPr>
        </a:p>
      </dgm:t>
    </dgm:pt>
    <dgm:pt modelId="{9D831F64-5128-DD4A-A998-013A66854C6C}" type="sibTrans" cxnId="{D77BBA4D-AF5B-5C46-A782-64A0E55DE97B}">
      <dgm:prSet custT="1"/>
      <dgm:spPr/>
      <dgm:t>
        <a:bodyPr/>
        <a:lstStyle/>
        <a:p>
          <a:endParaRPr lang="en-US" sz="1400">
            <a:latin typeface="+mn-lt"/>
          </a:endParaRPr>
        </a:p>
      </dgm:t>
    </dgm:pt>
    <dgm:pt modelId="{57389C5A-85CA-CD49-9B2F-EC49ADD689F4}">
      <dgm:prSet custT="1"/>
      <dgm:spPr/>
      <dgm:t>
        <a:bodyPr/>
        <a:lstStyle/>
        <a:p>
          <a:r>
            <a:rPr lang="en-US" sz="1400" dirty="0">
              <a:latin typeface="+mn-lt"/>
            </a:rPr>
            <a:t>Used Multinomial Naïve Bayes algorithm to predict the labels for the testing data</a:t>
          </a:r>
        </a:p>
      </dgm:t>
    </dgm:pt>
    <dgm:pt modelId="{FCB57228-8E25-374C-AA1F-267CA7B536A7}" type="parTrans" cxnId="{C45B7481-2C06-8D4B-8C08-76DA2634E264}">
      <dgm:prSet/>
      <dgm:spPr/>
      <dgm:t>
        <a:bodyPr/>
        <a:lstStyle/>
        <a:p>
          <a:endParaRPr lang="en-US" sz="1400">
            <a:latin typeface="+mn-lt"/>
          </a:endParaRPr>
        </a:p>
      </dgm:t>
    </dgm:pt>
    <dgm:pt modelId="{A1848B08-9A4E-064F-A9A8-BB0B3F7D2A8D}" type="sibTrans" cxnId="{C45B7481-2C06-8D4B-8C08-76DA2634E264}">
      <dgm:prSet/>
      <dgm:spPr/>
      <dgm:t>
        <a:bodyPr/>
        <a:lstStyle/>
        <a:p>
          <a:endParaRPr lang="en-US" sz="1400">
            <a:latin typeface="+mn-lt"/>
          </a:endParaRPr>
        </a:p>
      </dgm:t>
    </dgm:pt>
    <dgm:pt modelId="{98F6ADFB-647D-7D46-9A5B-31A19773F7B7}" type="pres">
      <dgm:prSet presAssocID="{6790AE53-6578-C248-8C34-B9803DE10DF1}" presName="diagram" presStyleCnt="0">
        <dgm:presLayoutVars>
          <dgm:dir/>
          <dgm:resizeHandles val="exact"/>
        </dgm:presLayoutVars>
      </dgm:prSet>
      <dgm:spPr/>
    </dgm:pt>
    <dgm:pt modelId="{40DC0F9B-DD71-BF41-B65D-FF2B7F6A3C42}" type="pres">
      <dgm:prSet presAssocID="{1EE4A673-1F6B-E645-A53B-E8E9FD8D549A}" presName="node" presStyleLbl="node1" presStyleIdx="0" presStyleCnt="6" custScaleY="65982" custLinFactNeighborX="-335" custLinFactNeighborY="54887">
        <dgm:presLayoutVars>
          <dgm:bulletEnabled val="1"/>
        </dgm:presLayoutVars>
      </dgm:prSet>
      <dgm:spPr/>
    </dgm:pt>
    <dgm:pt modelId="{908563EA-60B9-014E-A5EE-B67AEF151D0B}" type="pres">
      <dgm:prSet presAssocID="{0C1A3D42-2163-5D48-BFCA-35DC3A4B913C}" presName="sibTrans" presStyleLbl="sibTrans2D1" presStyleIdx="0" presStyleCnt="5"/>
      <dgm:spPr/>
    </dgm:pt>
    <dgm:pt modelId="{E640170C-9F54-3B4A-A88F-0E09C357487D}" type="pres">
      <dgm:prSet presAssocID="{0C1A3D42-2163-5D48-BFCA-35DC3A4B913C}" presName="connectorText" presStyleLbl="sibTrans2D1" presStyleIdx="0" presStyleCnt="5"/>
      <dgm:spPr/>
    </dgm:pt>
    <dgm:pt modelId="{C28938C7-4805-1A4E-885D-F476A2A90263}" type="pres">
      <dgm:prSet presAssocID="{146D183B-42F1-6B49-B0FD-089761FE91A9}" presName="node" presStyleLbl="node1" presStyleIdx="1" presStyleCnt="6" custScaleY="101512">
        <dgm:presLayoutVars>
          <dgm:bulletEnabled val="1"/>
        </dgm:presLayoutVars>
      </dgm:prSet>
      <dgm:spPr/>
    </dgm:pt>
    <dgm:pt modelId="{B85DCCCE-FD07-4E49-9961-3BA77DCCDDC2}" type="pres">
      <dgm:prSet presAssocID="{CD26D677-EA8F-0A47-B474-79EB315DDA20}" presName="sibTrans" presStyleLbl="sibTrans2D1" presStyleIdx="1" presStyleCnt="5"/>
      <dgm:spPr/>
    </dgm:pt>
    <dgm:pt modelId="{BB76ADB1-F1DF-514D-9712-B0634D90C889}" type="pres">
      <dgm:prSet presAssocID="{CD26D677-EA8F-0A47-B474-79EB315DDA20}" presName="connectorText" presStyleLbl="sibTrans2D1" presStyleIdx="1" presStyleCnt="5"/>
      <dgm:spPr/>
    </dgm:pt>
    <dgm:pt modelId="{BF3B8B77-BC52-2A47-BBBF-80EC16D24344}" type="pres">
      <dgm:prSet presAssocID="{55256CE4-FA1C-F04D-8ADB-2BDC5A655AEA}" presName="node" presStyleLbl="node1" presStyleIdx="2" presStyleCnt="6" custScaleY="101273">
        <dgm:presLayoutVars>
          <dgm:bulletEnabled val="1"/>
        </dgm:presLayoutVars>
      </dgm:prSet>
      <dgm:spPr/>
    </dgm:pt>
    <dgm:pt modelId="{6E0CD007-6DB6-2E43-9A4C-8EDFC31FC290}" type="pres">
      <dgm:prSet presAssocID="{B80227CC-962F-4D48-8E19-623AB083E639}" presName="sibTrans" presStyleLbl="sibTrans2D1" presStyleIdx="2" presStyleCnt="5"/>
      <dgm:spPr/>
    </dgm:pt>
    <dgm:pt modelId="{3A5C1712-9DE1-8641-8891-9445E337BD86}" type="pres">
      <dgm:prSet presAssocID="{B80227CC-962F-4D48-8E19-623AB083E639}" presName="connectorText" presStyleLbl="sibTrans2D1" presStyleIdx="2" presStyleCnt="5"/>
      <dgm:spPr/>
    </dgm:pt>
    <dgm:pt modelId="{45F4DB4D-54B4-2348-99D6-0292648C8468}" type="pres">
      <dgm:prSet presAssocID="{4C4493BF-5247-5644-ADE9-C7EDBA239AC0}" presName="node" presStyleLbl="node1" presStyleIdx="3" presStyleCnt="6">
        <dgm:presLayoutVars>
          <dgm:bulletEnabled val="1"/>
        </dgm:presLayoutVars>
      </dgm:prSet>
      <dgm:spPr/>
    </dgm:pt>
    <dgm:pt modelId="{3522107F-3B87-C74B-B2B2-0DE2E791CA8F}" type="pres">
      <dgm:prSet presAssocID="{D270ECE1-7F22-8F42-B203-24E9C863B136}" presName="sibTrans" presStyleLbl="sibTrans2D1" presStyleIdx="3" presStyleCnt="5"/>
      <dgm:spPr/>
    </dgm:pt>
    <dgm:pt modelId="{EB3E7B69-283E-214D-9F3D-6EE0808E70B5}" type="pres">
      <dgm:prSet presAssocID="{D270ECE1-7F22-8F42-B203-24E9C863B136}" presName="connectorText" presStyleLbl="sibTrans2D1" presStyleIdx="3" presStyleCnt="5"/>
      <dgm:spPr/>
    </dgm:pt>
    <dgm:pt modelId="{AF30CFD4-0CFA-6442-9377-2DEC997E9AFC}" type="pres">
      <dgm:prSet presAssocID="{D8A2540B-3DA2-A94A-8C90-17251C71329B}" presName="node" presStyleLbl="node1" presStyleIdx="4" presStyleCnt="6">
        <dgm:presLayoutVars>
          <dgm:bulletEnabled val="1"/>
        </dgm:presLayoutVars>
      </dgm:prSet>
      <dgm:spPr/>
    </dgm:pt>
    <dgm:pt modelId="{888390DE-C271-A24F-BD7F-C431C57E9857}" type="pres">
      <dgm:prSet presAssocID="{9D831F64-5128-DD4A-A998-013A66854C6C}" presName="sibTrans" presStyleLbl="sibTrans2D1" presStyleIdx="4" presStyleCnt="5"/>
      <dgm:spPr/>
    </dgm:pt>
    <dgm:pt modelId="{3277182B-2A52-3A41-A9E6-74FE86460088}" type="pres">
      <dgm:prSet presAssocID="{9D831F64-5128-DD4A-A998-013A66854C6C}" presName="connectorText" presStyleLbl="sibTrans2D1" presStyleIdx="4" presStyleCnt="5"/>
      <dgm:spPr/>
    </dgm:pt>
    <dgm:pt modelId="{FFB33CDA-1DD5-E949-AEDD-CC5D433CB3D6}" type="pres">
      <dgm:prSet presAssocID="{57389C5A-85CA-CD49-9B2F-EC49ADD689F4}" presName="node" presStyleLbl="node1" presStyleIdx="5" presStyleCnt="6">
        <dgm:presLayoutVars>
          <dgm:bulletEnabled val="1"/>
        </dgm:presLayoutVars>
      </dgm:prSet>
      <dgm:spPr/>
    </dgm:pt>
  </dgm:ptLst>
  <dgm:cxnLst>
    <dgm:cxn modelId="{1BF42805-4439-0B48-AA28-408EFCD5D7AE}" type="presOf" srcId="{9D831F64-5128-DD4A-A998-013A66854C6C}" destId="{3277182B-2A52-3A41-A9E6-74FE86460088}" srcOrd="1" destOrd="0" presId="urn:microsoft.com/office/officeart/2005/8/layout/process5"/>
    <dgm:cxn modelId="{777F3E07-6F19-3A43-BB13-31D093FA92F0}" type="presOf" srcId="{D270ECE1-7F22-8F42-B203-24E9C863B136}" destId="{3522107F-3B87-C74B-B2B2-0DE2E791CA8F}" srcOrd="0" destOrd="0" presId="urn:microsoft.com/office/officeart/2005/8/layout/process5"/>
    <dgm:cxn modelId="{CFC16F0A-1440-0849-A306-BA4E8CE79608}" type="presOf" srcId="{B80227CC-962F-4D48-8E19-623AB083E639}" destId="{6E0CD007-6DB6-2E43-9A4C-8EDFC31FC290}" srcOrd="0" destOrd="0" presId="urn:microsoft.com/office/officeart/2005/8/layout/process5"/>
    <dgm:cxn modelId="{8C54D415-42E4-BB41-AC42-3F9B63FA946B}" type="presOf" srcId="{4C4493BF-5247-5644-ADE9-C7EDBA239AC0}" destId="{45F4DB4D-54B4-2348-99D6-0292648C8468}" srcOrd="0" destOrd="0" presId="urn:microsoft.com/office/officeart/2005/8/layout/process5"/>
    <dgm:cxn modelId="{7D601819-F831-7847-B6A8-6EAA952F80C8}" type="presOf" srcId="{0C1A3D42-2163-5D48-BFCA-35DC3A4B913C}" destId="{908563EA-60B9-014E-A5EE-B67AEF151D0B}" srcOrd="0" destOrd="0" presId="urn:microsoft.com/office/officeart/2005/8/layout/process5"/>
    <dgm:cxn modelId="{28496221-DB24-4041-9AE9-48E69F7A7AC4}" type="presOf" srcId="{6790AE53-6578-C248-8C34-B9803DE10DF1}" destId="{98F6ADFB-647D-7D46-9A5B-31A19773F7B7}" srcOrd="0" destOrd="0" presId="urn:microsoft.com/office/officeart/2005/8/layout/process5"/>
    <dgm:cxn modelId="{D77BBA4D-AF5B-5C46-A782-64A0E55DE97B}" srcId="{6790AE53-6578-C248-8C34-B9803DE10DF1}" destId="{D8A2540B-3DA2-A94A-8C90-17251C71329B}" srcOrd="4" destOrd="0" parTransId="{BACAE7D7-26C7-1D4C-A0BB-3C04EA3B642D}" sibTransId="{9D831F64-5128-DD4A-A998-013A66854C6C}"/>
    <dgm:cxn modelId="{65A2394F-BEAA-7A4D-BE2E-E9812E175999}" srcId="{6790AE53-6578-C248-8C34-B9803DE10DF1}" destId="{146D183B-42F1-6B49-B0FD-089761FE91A9}" srcOrd="1" destOrd="0" parTransId="{6F9F007E-20AE-F441-89C4-8CBDD0E75457}" sibTransId="{CD26D677-EA8F-0A47-B474-79EB315DDA20}"/>
    <dgm:cxn modelId="{A075E151-8F8D-5841-B727-D309E450B798}" type="presOf" srcId="{1EE4A673-1F6B-E645-A53B-E8E9FD8D549A}" destId="{40DC0F9B-DD71-BF41-B65D-FF2B7F6A3C42}" srcOrd="0" destOrd="0" presId="urn:microsoft.com/office/officeart/2005/8/layout/process5"/>
    <dgm:cxn modelId="{4B9D2452-6A85-6345-A328-CB197BD7A262}" type="presOf" srcId="{B80227CC-962F-4D48-8E19-623AB083E639}" destId="{3A5C1712-9DE1-8641-8891-9445E337BD86}" srcOrd="1" destOrd="0" presId="urn:microsoft.com/office/officeart/2005/8/layout/process5"/>
    <dgm:cxn modelId="{A4F8E064-B0DD-574A-ACB5-ACC16B0E5BC7}" type="presOf" srcId="{9D831F64-5128-DD4A-A998-013A66854C6C}" destId="{888390DE-C271-A24F-BD7F-C431C57E9857}" srcOrd="0" destOrd="0" presId="urn:microsoft.com/office/officeart/2005/8/layout/process5"/>
    <dgm:cxn modelId="{DCB0F26F-17AE-314B-B3D3-177EAF7638D9}" type="presOf" srcId="{D270ECE1-7F22-8F42-B203-24E9C863B136}" destId="{EB3E7B69-283E-214D-9F3D-6EE0808E70B5}" srcOrd="1" destOrd="0" presId="urn:microsoft.com/office/officeart/2005/8/layout/process5"/>
    <dgm:cxn modelId="{E8071375-8593-E84E-89D3-B46AB3CEB168}" type="presOf" srcId="{0C1A3D42-2163-5D48-BFCA-35DC3A4B913C}" destId="{E640170C-9F54-3B4A-A88F-0E09C357487D}" srcOrd="1" destOrd="0" presId="urn:microsoft.com/office/officeart/2005/8/layout/process5"/>
    <dgm:cxn modelId="{4CEFAC7C-FD35-9745-ADDD-932A1BFEF0CE}" type="presOf" srcId="{55256CE4-FA1C-F04D-8ADB-2BDC5A655AEA}" destId="{BF3B8B77-BC52-2A47-BBBF-80EC16D24344}" srcOrd="0" destOrd="0" presId="urn:microsoft.com/office/officeart/2005/8/layout/process5"/>
    <dgm:cxn modelId="{C45B7481-2C06-8D4B-8C08-76DA2634E264}" srcId="{6790AE53-6578-C248-8C34-B9803DE10DF1}" destId="{57389C5A-85CA-CD49-9B2F-EC49ADD689F4}" srcOrd="5" destOrd="0" parTransId="{FCB57228-8E25-374C-AA1F-267CA7B536A7}" sibTransId="{A1848B08-9A4E-064F-A9A8-BB0B3F7D2A8D}"/>
    <dgm:cxn modelId="{E1FFD19A-DDB8-CD47-A4DB-C2930D6ECDD1}" srcId="{6790AE53-6578-C248-8C34-B9803DE10DF1}" destId="{1EE4A673-1F6B-E645-A53B-E8E9FD8D549A}" srcOrd="0" destOrd="0" parTransId="{EF8E11E4-5D1D-8640-A5E4-00E68BE2C1D9}" sibTransId="{0C1A3D42-2163-5D48-BFCA-35DC3A4B913C}"/>
    <dgm:cxn modelId="{A5E0E8A5-215A-C646-9171-8BAC4630B6D6}" type="presOf" srcId="{CD26D677-EA8F-0A47-B474-79EB315DDA20}" destId="{BB76ADB1-F1DF-514D-9712-B0634D90C889}" srcOrd="1" destOrd="0" presId="urn:microsoft.com/office/officeart/2005/8/layout/process5"/>
    <dgm:cxn modelId="{973D6DAD-0054-5C4D-97D3-B03D1AD9C9CA}" srcId="{6790AE53-6578-C248-8C34-B9803DE10DF1}" destId="{4C4493BF-5247-5644-ADE9-C7EDBA239AC0}" srcOrd="3" destOrd="0" parTransId="{1B09FF72-BC9D-FE4E-AC94-F8699D62A369}" sibTransId="{D270ECE1-7F22-8F42-B203-24E9C863B136}"/>
    <dgm:cxn modelId="{440359B7-2F7A-B24D-AE2D-48B2D701B26A}" type="presOf" srcId="{57389C5A-85CA-CD49-9B2F-EC49ADD689F4}" destId="{FFB33CDA-1DD5-E949-AEDD-CC5D433CB3D6}" srcOrd="0" destOrd="0" presId="urn:microsoft.com/office/officeart/2005/8/layout/process5"/>
    <dgm:cxn modelId="{D615BBD0-D88E-0641-B626-43A7F7176D53}" type="presOf" srcId="{CD26D677-EA8F-0A47-B474-79EB315DDA20}" destId="{B85DCCCE-FD07-4E49-9961-3BA77DCCDDC2}" srcOrd="0" destOrd="0" presId="urn:microsoft.com/office/officeart/2005/8/layout/process5"/>
    <dgm:cxn modelId="{32D518D8-397C-E14A-9B81-88C582F98997}" srcId="{6790AE53-6578-C248-8C34-B9803DE10DF1}" destId="{55256CE4-FA1C-F04D-8ADB-2BDC5A655AEA}" srcOrd="2" destOrd="0" parTransId="{2B77665B-3D0C-5E43-8AD8-6349F7DB65C2}" sibTransId="{B80227CC-962F-4D48-8E19-623AB083E639}"/>
    <dgm:cxn modelId="{FA2FB0F3-EC79-A648-8354-82FA23EE7948}" type="presOf" srcId="{D8A2540B-3DA2-A94A-8C90-17251C71329B}" destId="{AF30CFD4-0CFA-6442-9377-2DEC997E9AFC}" srcOrd="0" destOrd="0" presId="urn:microsoft.com/office/officeart/2005/8/layout/process5"/>
    <dgm:cxn modelId="{C8170CFB-B051-2048-9750-AC3A4A0370DB}" type="presOf" srcId="{146D183B-42F1-6B49-B0FD-089761FE91A9}" destId="{C28938C7-4805-1A4E-885D-F476A2A90263}" srcOrd="0" destOrd="0" presId="urn:microsoft.com/office/officeart/2005/8/layout/process5"/>
    <dgm:cxn modelId="{A812A93C-AB6A-C848-AE8B-7C4EA2DB8FCF}" type="presParOf" srcId="{98F6ADFB-647D-7D46-9A5B-31A19773F7B7}" destId="{40DC0F9B-DD71-BF41-B65D-FF2B7F6A3C42}" srcOrd="0" destOrd="0" presId="urn:microsoft.com/office/officeart/2005/8/layout/process5"/>
    <dgm:cxn modelId="{98C45971-3303-3446-8602-D09E813B1572}" type="presParOf" srcId="{98F6ADFB-647D-7D46-9A5B-31A19773F7B7}" destId="{908563EA-60B9-014E-A5EE-B67AEF151D0B}" srcOrd="1" destOrd="0" presId="urn:microsoft.com/office/officeart/2005/8/layout/process5"/>
    <dgm:cxn modelId="{9828A584-54DC-4E40-98A8-8CE26B329E06}" type="presParOf" srcId="{908563EA-60B9-014E-A5EE-B67AEF151D0B}" destId="{E640170C-9F54-3B4A-A88F-0E09C357487D}" srcOrd="0" destOrd="0" presId="urn:microsoft.com/office/officeart/2005/8/layout/process5"/>
    <dgm:cxn modelId="{0060325C-DD28-B54B-B805-FDF3F03A00DC}" type="presParOf" srcId="{98F6ADFB-647D-7D46-9A5B-31A19773F7B7}" destId="{C28938C7-4805-1A4E-885D-F476A2A90263}" srcOrd="2" destOrd="0" presId="urn:microsoft.com/office/officeart/2005/8/layout/process5"/>
    <dgm:cxn modelId="{9D033720-7EB2-814C-B7A7-4E383D0AAD47}" type="presParOf" srcId="{98F6ADFB-647D-7D46-9A5B-31A19773F7B7}" destId="{B85DCCCE-FD07-4E49-9961-3BA77DCCDDC2}" srcOrd="3" destOrd="0" presId="urn:microsoft.com/office/officeart/2005/8/layout/process5"/>
    <dgm:cxn modelId="{1008E815-7397-FA44-81B2-07D53BDA5C94}" type="presParOf" srcId="{B85DCCCE-FD07-4E49-9961-3BA77DCCDDC2}" destId="{BB76ADB1-F1DF-514D-9712-B0634D90C889}" srcOrd="0" destOrd="0" presId="urn:microsoft.com/office/officeart/2005/8/layout/process5"/>
    <dgm:cxn modelId="{A394AE16-9E73-2541-8FA7-6D31ECD216AD}" type="presParOf" srcId="{98F6ADFB-647D-7D46-9A5B-31A19773F7B7}" destId="{BF3B8B77-BC52-2A47-BBBF-80EC16D24344}" srcOrd="4" destOrd="0" presId="urn:microsoft.com/office/officeart/2005/8/layout/process5"/>
    <dgm:cxn modelId="{89B361B2-A401-EA44-A16E-2172548DED0D}" type="presParOf" srcId="{98F6ADFB-647D-7D46-9A5B-31A19773F7B7}" destId="{6E0CD007-6DB6-2E43-9A4C-8EDFC31FC290}" srcOrd="5" destOrd="0" presId="urn:microsoft.com/office/officeart/2005/8/layout/process5"/>
    <dgm:cxn modelId="{7A9048D3-FA67-1142-9693-C7332716D0EA}" type="presParOf" srcId="{6E0CD007-6DB6-2E43-9A4C-8EDFC31FC290}" destId="{3A5C1712-9DE1-8641-8891-9445E337BD86}" srcOrd="0" destOrd="0" presId="urn:microsoft.com/office/officeart/2005/8/layout/process5"/>
    <dgm:cxn modelId="{743AA37F-994D-AF45-9CA7-53CB1BEDD7F5}" type="presParOf" srcId="{98F6ADFB-647D-7D46-9A5B-31A19773F7B7}" destId="{45F4DB4D-54B4-2348-99D6-0292648C8468}" srcOrd="6" destOrd="0" presId="urn:microsoft.com/office/officeart/2005/8/layout/process5"/>
    <dgm:cxn modelId="{383A6C33-680F-9E49-B132-F9748D12E84F}" type="presParOf" srcId="{98F6ADFB-647D-7D46-9A5B-31A19773F7B7}" destId="{3522107F-3B87-C74B-B2B2-0DE2E791CA8F}" srcOrd="7" destOrd="0" presId="urn:microsoft.com/office/officeart/2005/8/layout/process5"/>
    <dgm:cxn modelId="{B5E5EF74-5CD7-484C-AAFC-CF8FEE8778DC}" type="presParOf" srcId="{3522107F-3B87-C74B-B2B2-0DE2E791CA8F}" destId="{EB3E7B69-283E-214D-9F3D-6EE0808E70B5}" srcOrd="0" destOrd="0" presId="urn:microsoft.com/office/officeart/2005/8/layout/process5"/>
    <dgm:cxn modelId="{AE894673-8A94-F946-8FDA-049F2A67147F}" type="presParOf" srcId="{98F6ADFB-647D-7D46-9A5B-31A19773F7B7}" destId="{AF30CFD4-0CFA-6442-9377-2DEC997E9AFC}" srcOrd="8" destOrd="0" presId="urn:microsoft.com/office/officeart/2005/8/layout/process5"/>
    <dgm:cxn modelId="{3FC3648A-23A6-CD40-B92B-FDCE6A363162}" type="presParOf" srcId="{98F6ADFB-647D-7D46-9A5B-31A19773F7B7}" destId="{888390DE-C271-A24F-BD7F-C431C57E9857}" srcOrd="9" destOrd="0" presId="urn:microsoft.com/office/officeart/2005/8/layout/process5"/>
    <dgm:cxn modelId="{147BC4CB-E51C-E04B-A720-8D08C1F05FDB}" type="presParOf" srcId="{888390DE-C271-A24F-BD7F-C431C57E9857}" destId="{3277182B-2A52-3A41-A9E6-74FE86460088}" srcOrd="0" destOrd="0" presId="urn:microsoft.com/office/officeart/2005/8/layout/process5"/>
    <dgm:cxn modelId="{0016E911-B0A0-C34E-9F35-D04F2FCA4040}" type="presParOf" srcId="{98F6ADFB-647D-7D46-9A5B-31A19773F7B7}" destId="{FFB33CDA-1DD5-E949-AEDD-CC5D433CB3D6}" srcOrd="10" destOrd="0" presId="urn:microsoft.com/office/officeart/2005/8/layout/process5"/>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C0F9B-DD71-BF41-B65D-FF2B7F6A3C42}">
      <dsp:nvSpPr>
        <dsp:cNvPr id="0" name=""/>
        <dsp:cNvSpPr/>
      </dsp:nvSpPr>
      <dsp:spPr>
        <a:xfrm>
          <a:off x="0" y="1470543"/>
          <a:ext cx="2071799" cy="820208"/>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Labeled data (multicomponent, </a:t>
          </a:r>
          <a:r>
            <a:rPr lang="en-US" sz="1400" kern="1200" dirty="0" err="1">
              <a:latin typeface="+mn-lt"/>
            </a:rPr>
            <a:t>singlecomponent</a:t>
          </a:r>
          <a:r>
            <a:rPr lang="en-US" sz="1400" kern="1200" dirty="0">
              <a:latin typeface="+mn-lt"/>
            </a:rPr>
            <a:t>, no isotherm data)</a:t>
          </a:r>
        </a:p>
      </dsp:txBody>
      <dsp:txXfrm>
        <a:off x="24023" y="1494566"/>
        <a:ext cx="2023753" cy="772162"/>
      </dsp:txXfrm>
    </dsp:sp>
    <dsp:sp modelId="{908563EA-60B9-014E-A5EE-B67AEF151D0B}">
      <dsp:nvSpPr>
        <dsp:cNvPr id="0" name=""/>
        <dsp:cNvSpPr/>
      </dsp:nvSpPr>
      <dsp:spPr>
        <a:xfrm rot="20807605">
          <a:off x="2249626" y="1285541"/>
          <a:ext cx="454926"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2251431" y="1403892"/>
        <a:ext cx="318448" cy="308284"/>
      </dsp:txXfrm>
    </dsp:sp>
    <dsp:sp modelId="{C28938C7-4805-1A4E-885D-F476A2A90263}">
      <dsp:nvSpPr>
        <dsp:cNvPr id="0" name=""/>
        <dsp:cNvSpPr/>
      </dsp:nvSpPr>
      <dsp:spPr>
        <a:xfrm>
          <a:off x="2907450" y="567421"/>
          <a:ext cx="2071799" cy="126187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Divided the data into training (~75%) and testing (~25%) data </a:t>
          </a:r>
        </a:p>
      </dsp:txBody>
      <dsp:txXfrm>
        <a:off x="2944409" y="604380"/>
        <a:ext cx="1997881" cy="1187956"/>
      </dsp:txXfrm>
    </dsp:sp>
    <dsp:sp modelId="{B85DCCCE-FD07-4E49-9961-3BA77DCCDDC2}">
      <dsp:nvSpPr>
        <dsp:cNvPr id="0" name=""/>
        <dsp:cNvSpPr/>
      </dsp:nvSpPr>
      <dsp:spPr>
        <a:xfrm>
          <a:off x="5161567" y="941455"/>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5161567" y="1044216"/>
        <a:ext cx="307455" cy="308284"/>
      </dsp:txXfrm>
    </dsp:sp>
    <dsp:sp modelId="{BF3B8B77-BC52-2A47-BBBF-80EC16D24344}">
      <dsp:nvSpPr>
        <dsp:cNvPr id="0" name=""/>
        <dsp:cNvSpPr/>
      </dsp:nvSpPr>
      <dsp:spPr>
        <a:xfrm>
          <a:off x="5807969" y="568907"/>
          <a:ext cx="2071799" cy="1258903"/>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Tokenized the article into words (words with the same stem were the same token) and removed stop words (words that were not important to the meaning of the text)</a:t>
          </a:r>
        </a:p>
      </dsp:txBody>
      <dsp:txXfrm>
        <a:off x="5844841" y="605779"/>
        <a:ext cx="1998055" cy="1185159"/>
      </dsp:txXfrm>
    </dsp:sp>
    <dsp:sp modelId="{6E0CD007-6DB6-2E43-9A4C-8EDFC31FC290}">
      <dsp:nvSpPr>
        <dsp:cNvPr id="0" name=""/>
        <dsp:cNvSpPr/>
      </dsp:nvSpPr>
      <dsp:spPr>
        <a:xfrm rot="5400000">
          <a:off x="6623864" y="1973557"/>
          <a:ext cx="440008"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5400000">
        <a:off x="6689726" y="2010456"/>
        <a:ext cx="308284" cy="308006"/>
      </dsp:txXfrm>
    </dsp:sp>
    <dsp:sp modelId="{45F4DB4D-54B4-2348-99D6-0292648C8468}">
      <dsp:nvSpPr>
        <dsp:cNvPr id="0" name=""/>
        <dsp:cNvSpPr/>
      </dsp:nvSpPr>
      <dsp:spPr>
        <a:xfrm>
          <a:off x="5807969"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Fit and transformed training data to a vector. Transformed testing data to a vector.</a:t>
          </a:r>
        </a:p>
      </dsp:txBody>
      <dsp:txXfrm>
        <a:off x="5844378" y="2694425"/>
        <a:ext cx="1998981" cy="1170261"/>
      </dsp:txXfrm>
    </dsp:sp>
    <dsp:sp modelId="{3522107F-3B87-C74B-B2B2-0DE2E791CA8F}">
      <dsp:nvSpPr>
        <dsp:cNvPr id="0" name=""/>
        <dsp:cNvSpPr/>
      </dsp:nvSpPr>
      <dsp:spPr>
        <a:xfrm rot="10800000">
          <a:off x="5186429" y="3022652"/>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10800000">
        <a:off x="5318195" y="3125413"/>
        <a:ext cx="307455" cy="308284"/>
      </dsp:txXfrm>
    </dsp:sp>
    <dsp:sp modelId="{AF30CFD4-0CFA-6442-9377-2DEC997E9AFC}">
      <dsp:nvSpPr>
        <dsp:cNvPr id="0" name=""/>
        <dsp:cNvSpPr/>
      </dsp:nvSpPr>
      <dsp:spPr>
        <a:xfrm>
          <a:off x="2907450"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Fit training data to Multinomial Naïve Bayes algorithm from </a:t>
          </a:r>
          <a:r>
            <a:rPr lang="en-US" sz="1400" kern="1200" dirty="0" err="1">
              <a:latin typeface="+mn-lt"/>
            </a:rPr>
            <a:t>Sklearn</a:t>
          </a:r>
          <a:endParaRPr lang="en-US" sz="1400" kern="1200" dirty="0">
            <a:latin typeface="+mn-lt"/>
          </a:endParaRPr>
        </a:p>
      </dsp:txBody>
      <dsp:txXfrm>
        <a:off x="2943859" y="2694425"/>
        <a:ext cx="1998981" cy="1170261"/>
      </dsp:txXfrm>
    </dsp:sp>
    <dsp:sp modelId="{888390DE-C271-A24F-BD7F-C431C57E9857}">
      <dsp:nvSpPr>
        <dsp:cNvPr id="0" name=""/>
        <dsp:cNvSpPr/>
      </dsp:nvSpPr>
      <dsp:spPr>
        <a:xfrm rot="10800000">
          <a:off x="2285910" y="3022652"/>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10800000">
        <a:off x="2417676" y="3125413"/>
        <a:ext cx="307455" cy="308284"/>
      </dsp:txXfrm>
    </dsp:sp>
    <dsp:sp modelId="{FFB33CDA-1DD5-E949-AEDD-CC5D433CB3D6}">
      <dsp:nvSpPr>
        <dsp:cNvPr id="0" name=""/>
        <dsp:cNvSpPr/>
      </dsp:nvSpPr>
      <dsp:spPr>
        <a:xfrm>
          <a:off x="6931"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Used Multinomial Naïve Bayes algorithm to predict the labels for the testing data</a:t>
          </a:r>
        </a:p>
      </dsp:txBody>
      <dsp:txXfrm>
        <a:off x="43340" y="2694425"/>
        <a:ext cx="1998981" cy="1170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C0F9B-DD71-BF41-B65D-FF2B7F6A3C42}">
      <dsp:nvSpPr>
        <dsp:cNvPr id="0" name=""/>
        <dsp:cNvSpPr/>
      </dsp:nvSpPr>
      <dsp:spPr>
        <a:xfrm>
          <a:off x="0" y="1470543"/>
          <a:ext cx="2071799" cy="820208"/>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Labeled data (multicomponent, </a:t>
          </a:r>
          <a:r>
            <a:rPr lang="en-US" sz="1400" kern="1200" dirty="0" err="1">
              <a:latin typeface="+mn-lt"/>
            </a:rPr>
            <a:t>singlecomponent</a:t>
          </a:r>
          <a:r>
            <a:rPr lang="en-US" sz="1400" kern="1200" dirty="0">
              <a:latin typeface="+mn-lt"/>
            </a:rPr>
            <a:t>, no isotherm data)</a:t>
          </a:r>
        </a:p>
      </dsp:txBody>
      <dsp:txXfrm>
        <a:off x="24023" y="1494566"/>
        <a:ext cx="2023753" cy="772162"/>
      </dsp:txXfrm>
    </dsp:sp>
    <dsp:sp modelId="{908563EA-60B9-014E-A5EE-B67AEF151D0B}">
      <dsp:nvSpPr>
        <dsp:cNvPr id="0" name=""/>
        <dsp:cNvSpPr/>
      </dsp:nvSpPr>
      <dsp:spPr>
        <a:xfrm rot="20807605">
          <a:off x="2249626" y="1285541"/>
          <a:ext cx="454926"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2251431" y="1403892"/>
        <a:ext cx="318448" cy="308284"/>
      </dsp:txXfrm>
    </dsp:sp>
    <dsp:sp modelId="{C28938C7-4805-1A4E-885D-F476A2A90263}">
      <dsp:nvSpPr>
        <dsp:cNvPr id="0" name=""/>
        <dsp:cNvSpPr/>
      </dsp:nvSpPr>
      <dsp:spPr>
        <a:xfrm>
          <a:off x="2907450" y="567421"/>
          <a:ext cx="2071799" cy="126187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Divided the data into training (~75%) and testing (~25%) data </a:t>
          </a:r>
        </a:p>
      </dsp:txBody>
      <dsp:txXfrm>
        <a:off x="2944409" y="604380"/>
        <a:ext cx="1997881" cy="1187956"/>
      </dsp:txXfrm>
    </dsp:sp>
    <dsp:sp modelId="{B85DCCCE-FD07-4E49-9961-3BA77DCCDDC2}">
      <dsp:nvSpPr>
        <dsp:cNvPr id="0" name=""/>
        <dsp:cNvSpPr/>
      </dsp:nvSpPr>
      <dsp:spPr>
        <a:xfrm>
          <a:off x="5161567" y="941455"/>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5161567" y="1044216"/>
        <a:ext cx="307455" cy="308284"/>
      </dsp:txXfrm>
    </dsp:sp>
    <dsp:sp modelId="{BF3B8B77-BC52-2A47-BBBF-80EC16D24344}">
      <dsp:nvSpPr>
        <dsp:cNvPr id="0" name=""/>
        <dsp:cNvSpPr/>
      </dsp:nvSpPr>
      <dsp:spPr>
        <a:xfrm>
          <a:off x="5807969" y="568907"/>
          <a:ext cx="2071799" cy="1258903"/>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Tokenized the article into words (words with the same stem were the same token) and removed stop words (words that were not important to the meaning of the text)</a:t>
          </a:r>
        </a:p>
      </dsp:txBody>
      <dsp:txXfrm>
        <a:off x="5844841" y="605779"/>
        <a:ext cx="1998055" cy="1185159"/>
      </dsp:txXfrm>
    </dsp:sp>
    <dsp:sp modelId="{6E0CD007-6DB6-2E43-9A4C-8EDFC31FC290}">
      <dsp:nvSpPr>
        <dsp:cNvPr id="0" name=""/>
        <dsp:cNvSpPr/>
      </dsp:nvSpPr>
      <dsp:spPr>
        <a:xfrm rot="5400000">
          <a:off x="6623864" y="1973557"/>
          <a:ext cx="440008"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5400000">
        <a:off x="6689726" y="2010456"/>
        <a:ext cx="308284" cy="308006"/>
      </dsp:txXfrm>
    </dsp:sp>
    <dsp:sp modelId="{45F4DB4D-54B4-2348-99D6-0292648C8468}">
      <dsp:nvSpPr>
        <dsp:cNvPr id="0" name=""/>
        <dsp:cNvSpPr/>
      </dsp:nvSpPr>
      <dsp:spPr>
        <a:xfrm>
          <a:off x="5807969"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Fit and transformed training data to a vector. Transformed testing data to a vector.</a:t>
          </a:r>
        </a:p>
      </dsp:txBody>
      <dsp:txXfrm>
        <a:off x="5844378" y="2694425"/>
        <a:ext cx="1998981" cy="1170261"/>
      </dsp:txXfrm>
    </dsp:sp>
    <dsp:sp modelId="{3522107F-3B87-C74B-B2B2-0DE2E791CA8F}">
      <dsp:nvSpPr>
        <dsp:cNvPr id="0" name=""/>
        <dsp:cNvSpPr/>
      </dsp:nvSpPr>
      <dsp:spPr>
        <a:xfrm rot="10800000">
          <a:off x="5186429" y="3022652"/>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10800000">
        <a:off x="5318195" y="3125413"/>
        <a:ext cx="307455" cy="308284"/>
      </dsp:txXfrm>
    </dsp:sp>
    <dsp:sp modelId="{AF30CFD4-0CFA-6442-9377-2DEC997E9AFC}">
      <dsp:nvSpPr>
        <dsp:cNvPr id="0" name=""/>
        <dsp:cNvSpPr/>
      </dsp:nvSpPr>
      <dsp:spPr>
        <a:xfrm>
          <a:off x="2907450"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Fit training data to Multinomial Naïve Bayes algorithm from </a:t>
          </a:r>
          <a:r>
            <a:rPr lang="en-US" sz="1400" kern="1200" dirty="0" err="1">
              <a:latin typeface="+mn-lt"/>
            </a:rPr>
            <a:t>Sklearn</a:t>
          </a:r>
          <a:endParaRPr lang="en-US" sz="1400" kern="1200" dirty="0">
            <a:latin typeface="+mn-lt"/>
          </a:endParaRPr>
        </a:p>
      </dsp:txBody>
      <dsp:txXfrm>
        <a:off x="2943859" y="2694425"/>
        <a:ext cx="1998981" cy="1170261"/>
      </dsp:txXfrm>
    </dsp:sp>
    <dsp:sp modelId="{888390DE-C271-A24F-BD7F-C431C57E9857}">
      <dsp:nvSpPr>
        <dsp:cNvPr id="0" name=""/>
        <dsp:cNvSpPr/>
      </dsp:nvSpPr>
      <dsp:spPr>
        <a:xfrm rot="10800000">
          <a:off x="2285910" y="3022652"/>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10800000">
        <a:off x="2417676" y="3125413"/>
        <a:ext cx="307455" cy="308284"/>
      </dsp:txXfrm>
    </dsp:sp>
    <dsp:sp modelId="{FFB33CDA-1DD5-E949-AEDD-CC5D433CB3D6}">
      <dsp:nvSpPr>
        <dsp:cNvPr id="0" name=""/>
        <dsp:cNvSpPr/>
      </dsp:nvSpPr>
      <dsp:spPr>
        <a:xfrm>
          <a:off x="6931"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Used Multinomial Naïve Bayes algorithm to predict the labels for the testing data</a:t>
          </a:r>
        </a:p>
      </dsp:txBody>
      <dsp:txXfrm>
        <a:off x="43340" y="2694425"/>
        <a:ext cx="1998981" cy="11702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C0F9B-DD71-BF41-B65D-FF2B7F6A3C42}">
      <dsp:nvSpPr>
        <dsp:cNvPr id="0" name=""/>
        <dsp:cNvSpPr/>
      </dsp:nvSpPr>
      <dsp:spPr>
        <a:xfrm>
          <a:off x="0" y="1470543"/>
          <a:ext cx="2071799" cy="820208"/>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Tw Cen MT" panose="020B0602020104020603"/>
              <a:ea typeface="+mn-ea"/>
              <a:cs typeface="+mn-cs"/>
            </a:rPr>
            <a:t>Labeled data (multicomponent, </a:t>
          </a:r>
          <a:r>
            <a:rPr lang="en-US" sz="1400" kern="1200" dirty="0" err="1">
              <a:solidFill>
                <a:sysClr val="window" lastClr="FFFFFF"/>
              </a:solidFill>
              <a:latin typeface="Tw Cen MT" panose="020B0602020104020603"/>
              <a:ea typeface="+mn-ea"/>
              <a:cs typeface="+mn-cs"/>
            </a:rPr>
            <a:t>singlecomponent</a:t>
          </a:r>
          <a:r>
            <a:rPr lang="en-US" sz="1400" kern="1200" dirty="0">
              <a:solidFill>
                <a:sysClr val="window" lastClr="FFFFFF"/>
              </a:solidFill>
              <a:latin typeface="Tw Cen MT" panose="020B0602020104020603"/>
              <a:ea typeface="+mn-ea"/>
              <a:cs typeface="+mn-cs"/>
            </a:rPr>
            <a:t>, no isotherm data)</a:t>
          </a:r>
        </a:p>
      </dsp:txBody>
      <dsp:txXfrm>
        <a:off x="24023" y="1494566"/>
        <a:ext cx="2023753" cy="772162"/>
      </dsp:txXfrm>
    </dsp:sp>
    <dsp:sp modelId="{908563EA-60B9-014E-A5EE-B67AEF151D0B}">
      <dsp:nvSpPr>
        <dsp:cNvPr id="0" name=""/>
        <dsp:cNvSpPr/>
      </dsp:nvSpPr>
      <dsp:spPr>
        <a:xfrm rot="20807605">
          <a:off x="2249626" y="1285541"/>
          <a:ext cx="454926" cy="513806"/>
        </a:xfrm>
        <a:prstGeom prst="rightArrow">
          <a:avLst>
            <a:gd name="adj1" fmla="val 60000"/>
            <a:gd name="adj2" fmla="val 50000"/>
          </a:avLst>
        </a:prstGeom>
        <a:solidFill>
          <a:srgbClr val="8971E1">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 lastClr="FFFFFF"/>
            </a:solidFill>
            <a:latin typeface="Tw Cen MT" panose="020B0602020104020603"/>
            <a:ea typeface="+mn-ea"/>
            <a:cs typeface="+mn-cs"/>
          </a:endParaRPr>
        </a:p>
      </dsp:txBody>
      <dsp:txXfrm>
        <a:off x="2251431" y="1403892"/>
        <a:ext cx="318448" cy="308284"/>
      </dsp:txXfrm>
    </dsp:sp>
    <dsp:sp modelId="{C28938C7-4805-1A4E-885D-F476A2A90263}">
      <dsp:nvSpPr>
        <dsp:cNvPr id="0" name=""/>
        <dsp:cNvSpPr/>
      </dsp:nvSpPr>
      <dsp:spPr>
        <a:xfrm>
          <a:off x="2907450" y="567421"/>
          <a:ext cx="2071799" cy="1261874"/>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Tw Cen MT" panose="020B0602020104020603"/>
              <a:ea typeface="+mn-ea"/>
              <a:cs typeface="+mn-cs"/>
            </a:rPr>
            <a:t>Divided the data into training (~75%) and testing (~25%) data </a:t>
          </a:r>
        </a:p>
      </dsp:txBody>
      <dsp:txXfrm>
        <a:off x="2944409" y="604380"/>
        <a:ext cx="1997881" cy="1187956"/>
      </dsp:txXfrm>
    </dsp:sp>
    <dsp:sp modelId="{B85DCCCE-FD07-4E49-9961-3BA77DCCDDC2}">
      <dsp:nvSpPr>
        <dsp:cNvPr id="0" name=""/>
        <dsp:cNvSpPr/>
      </dsp:nvSpPr>
      <dsp:spPr>
        <a:xfrm>
          <a:off x="5161567" y="941455"/>
          <a:ext cx="439221" cy="513806"/>
        </a:xfrm>
        <a:prstGeom prst="rightArrow">
          <a:avLst>
            <a:gd name="adj1" fmla="val 60000"/>
            <a:gd name="adj2" fmla="val 50000"/>
          </a:avLst>
        </a:prstGeom>
        <a:solidFill>
          <a:srgbClr val="8971E1">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 lastClr="FFFFFF"/>
            </a:solidFill>
            <a:latin typeface="Tw Cen MT" panose="020B0602020104020603"/>
            <a:ea typeface="+mn-ea"/>
            <a:cs typeface="+mn-cs"/>
          </a:endParaRPr>
        </a:p>
      </dsp:txBody>
      <dsp:txXfrm>
        <a:off x="5161567" y="1044216"/>
        <a:ext cx="307455" cy="308284"/>
      </dsp:txXfrm>
    </dsp:sp>
    <dsp:sp modelId="{BF3B8B77-BC52-2A47-BBBF-80EC16D24344}">
      <dsp:nvSpPr>
        <dsp:cNvPr id="0" name=""/>
        <dsp:cNvSpPr/>
      </dsp:nvSpPr>
      <dsp:spPr>
        <a:xfrm>
          <a:off x="5807969" y="568907"/>
          <a:ext cx="2071799" cy="1258903"/>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Tw Cen MT" panose="020B0602020104020603"/>
              <a:ea typeface="+mn-ea"/>
              <a:cs typeface="+mn-cs"/>
            </a:rPr>
            <a:t>Tokenized the article into words (words with the same stem were the same token) and removed stop words (words that were not important to the meaning of the text)</a:t>
          </a:r>
        </a:p>
      </dsp:txBody>
      <dsp:txXfrm>
        <a:off x="5844841" y="605779"/>
        <a:ext cx="1998055" cy="1185159"/>
      </dsp:txXfrm>
    </dsp:sp>
    <dsp:sp modelId="{6E0CD007-6DB6-2E43-9A4C-8EDFC31FC290}">
      <dsp:nvSpPr>
        <dsp:cNvPr id="0" name=""/>
        <dsp:cNvSpPr/>
      </dsp:nvSpPr>
      <dsp:spPr>
        <a:xfrm rot="5400000">
          <a:off x="6623864" y="1973557"/>
          <a:ext cx="440008" cy="513806"/>
        </a:xfrm>
        <a:prstGeom prst="rightArrow">
          <a:avLst>
            <a:gd name="adj1" fmla="val 60000"/>
            <a:gd name="adj2" fmla="val 50000"/>
          </a:avLst>
        </a:prstGeom>
        <a:solidFill>
          <a:srgbClr val="8971E1">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 lastClr="FFFFFF"/>
            </a:solidFill>
            <a:latin typeface="Tw Cen MT" panose="020B0602020104020603"/>
            <a:ea typeface="+mn-ea"/>
            <a:cs typeface="+mn-cs"/>
          </a:endParaRPr>
        </a:p>
      </dsp:txBody>
      <dsp:txXfrm rot="-5400000">
        <a:off x="6689726" y="2010456"/>
        <a:ext cx="308284" cy="308006"/>
      </dsp:txXfrm>
    </dsp:sp>
    <dsp:sp modelId="{45F4DB4D-54B4-2348-99D6-0292648C8468}">
      <dsp:nvSpPr>
        <dsp:cNvPr id="0" name=""/>
        <dsp:cNvSpPr/>
      </dsp:nvSpPr>
      <dsp:spPr>
        <a:xfrm>
          <a:off x="5807969" y="2658016"/>
          <a:ext cx="2071799" cy="1243079"/>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Tw Cen MT" panose="020B0602020104020603"/>
              <a:ea typeface="+mn-ea"/>
              <a:cs typeface="+mn-cs"/>
            </a:rPr>
            <a:t>Fit and transformed training data to a vector. Transformed testing data to a vector.</a:t>
          </a:r>
        </a:p>
      </dsp:txBody>
      <dsp:txXfrm>
        <a:off x="5844378" y="2694425"/>
        <a:ext cx="1998981" cy="1170261"/>
      </dsp:txXfrm>
    </dsp:sp>
    <dsp:sp modelId="{3522107F-3B87-C74B-B2B2-0DE2E791CA8F}">
      <dsp:nvSpPr>
        <dsp:cNvPr id="0" name=""/>
        <dsp:cNvSpPr/>
      </dsp:nvSpPr>
      <dsp:spPr>
        <a:xfrm rot="10800000">
          <a:off x="5186429" y="3022652"/>
          <a:ext cx="439221" cy="513806"/>
        </a:xfrm>
        <a:prstGeom prst="rightArrow">
          <a:avLst>
            <a:gd name="adj1" fmla="val 60000"/>
            <a:gd name="adj2" fmla="val 50000"/>
          </a:avLst>
        </a:prstGeom>
        <a:solidFill>
          <a:srgbClr val="8971E1">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 lastClr="FFFFFF"/>
            </a:solidFill>
            <a:latin typeface="Tw Cen MT" panose="020B0602020104020603"/>
            <a:ea typeface="+mn-ea"/>
            <a:cs typeface="+mn-cs"/>
          </a:endParaRPr>
        </a:p>
      </dsp:txBody>
      <dsp:txXfrm rot="10800000">
        <a:off x="5318195" y="3125413"/>
        <a:ext cx="307455" cy="308284"/>
      </dsp:txXfrm>
    </dsp:sp>
    <dsp:sp modelId="{AF30CFD4-0CFA-6442-9377-2DEC997E9AFC}">
      <dsp:nvSpPr>
        <dsp:cNvPr id="0" name=""/>
        <dsp:cNvSpPr/>
      </dsp:nvSpPr>
      <dsp:spPr>
        <a:xfrm>
          <a:off x="2907450" y="2658016"/>
          <a:ext cx="2071799" cy="1243079"/>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Tw Cen MT" panose="020B0602020104020603"/>
              <a:ea typeface="+mn-ea"/>
              <a:cs typeface="+mn-cs"/>
            </a:rPr>
            <a:t>Fit training data to Multinomial Naïve Bayes algorithm from </a:t>
          </a:r>
          <a:r>
            <a:rPr lang="en-US" sz="1400" kern="1200" dirty="0" err="1">
              <a:solidFill>
                <a:sysClr val="window" lastClr="FFFFFF"/>
              </a:solidFill>
              <a:latin typeface="Tw Cen MT" panose="020B0602020104020603"/>
              <a:ea typeface="+mn-ea"/>
              <a:cs typeface="+mn-cs"/>
            </a:rPr>
            <a:t>Sklearn</a:t>
          </a:r>
          <a:endParaRPr lang="en-US" sz="1400" kern="1200" dirty="0">
            <a:solidFill>
              <a:sysClr val="window" lastClr="FFFFFF"/>
            </a:solidFill>
            <a:latin typeface="Tw Cen MT" panose="020B0602020104020603"/>
            <a:ea typeface="+mn-ea"/>
            <a:cs typeface="+mn-cs"/>
          </a:endParaRPr>
        </a:p>
      </dsp:txBody>
      <dsp:txXfrm>
        <a:off x="2943859" y="2694425"/>
        <a:ext cx="1998981" cy="1170261"/>
      </dsp:txXfrm>
    </dsp:sp>
    <dsp:sp modelId="{888390DE-C271-A24F-BD7F-C431C57E9857}">
      <dsp:nvSpPr>
        <dsp:cNvPr id="0" name=""/>
        <dsp:cNvSpPr/>
      </dsp:nvSpPr>
      <dsp:spPr>
        <a:xfrm rot="10800000">
          <a:off x="2285910" y="3022652"/>
          <a:ext cx="439221" cy="513806"/>
        </a:xfrm>
        <a:prstGeom prst="rightArrow">
          <a:avLst>
            <a:gd name="adj1" fmla="val 60000"/>
            <a:gd name="adj2" fmla="val 50000"/>
          </a:avLst>
        </a:prstGeom>
        <a:solidFill>
          <a:srgbClr val="8971E1">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 lastClr="FFFFFF"/>
            </a:solidFill>
            <a:latin typeface="Tw Cen MT" panose="020B0602020104020603"/>
            <a:ea typeface="+mn-ea"/>
            <a:cs typeface="+mn-cs"/>
          </a:endParaRPr>
        </a:p>
      </dsp:txBody>
      <dsp:txXfrm rot="10800000">
        <a:off x="2417676" y="3125413"/>
        <a:ext cx="307455" cy="308284"/>
      </dsp:txXfrm>
    </dsp:sp>
    <dsp:sp modelId="{FFB33CDA-1DD5-E949-AEDD-CC5D433CB3D6}">
      <dsp:nvSpPr>
        <dsp:cNvPr id="0" name=""/>
        <dsp:cNvSpPr/>
      </dsp:nvSpPr>
      <dsp:spPr>
        <a:xfrm>
          <a:off x="6931" y="2658016"/>
          <a:ext cx="2071799" cy="1243079"/>
        </a:xfrm>
        <a:prstGeom prst="roundRect">
          <a:avLst>
            <a:gd name="adj" fmla="val 10000"/>
          </a:avLst>
        </a:prstGeom>
        <a:solidFill>
          <a:srgbClr val="8971E1">
            <a:hueOff val="0"/>
            <a:satOff val="0"/>
            <a:lumOff val="0"/>
            <a:alphaOff val="0"/>
          </a:srgbClr>
        </a:solidFill>
        <a:ln w="15875"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Tw Cen MT" panose="020B0602020104020603"/>
              <a:ea typeface="+mn-ea"/>
              <a:cs typeface="+mn-cs"/>
            </a:rPr>
            <a:t>Used Multinomial Naïve Bayes algorithm to predict the labels for the testing data</a:t>
          </a:r>
        </a:p>
      </dsp:txBody>
      <dsp:txXfrm>
        <a:off x="43340" y="2694425"/>
        <a:ext cx="1998981" cy="11702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C0F9B-DD71-BF41-B65D-FF2B7F6A3C42}">
      <dsp:nvSpPr>
        <dsp:cNvPr id="0" name=""/>
        <dsp:cNvSpPr/>
      </dsp:nvSpPr>
      <dsp:spPr>
        <a:xfrm>
          <a:off x="0" y="1470543"/>
          <a:ext cx="2071799" cy="820208"/>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Labeled data (multicomponent, </a:t>
          </a:r>
          <a:r>
            <a:rPr lang="en-US" sz="1400" kern="1200" dirty="0" err="1">
              <a:latin typeface="+mn-lt"/>
            </a:rPr>
            <a:t>singlecomponent</a:t>
          </a:r>
          <a:r>
            <a:rPr lang="en-US" sz="1400" kern="1200" dirty="0">
              <a:latin typeface="+mn-lt"/>
            </a:rPr>
            <a:t>, no isotherm data)</a:t>
          </a:r>
        </a:p>
      </dsp:txBody>
      <dsp:txXfrm>
        <a:off x="24023" y="1494566"/>
        <a:ext cx="2023753" cy="772162"/>
      </dsp:txXfrm>
    </dsp:sp>
    <dsp:sp modelId="{908563EA-60B9-014E-A5EE-B67AEF151D0B}">
      <dsp:nvSpPr>
        <dsp:cNvPr id="0" name=""/>
        <dsp:cNvSpPr/>
      </dsp:nvSpPr>
      <dsp:spPr>
        <a:xfrm rot="20807605">
          <a:off x="2249626" y="1285541"/>
          <a:ext cx="454926"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2251431" y="1403892"/>
        <a:ext cx="318448" cy="308284"/>
      </dsp:txXfrm>
    </dsp:sp>
    <dsp:sp modelId="{C28938C7-4805-1A4E-885D-F476A2A90263}">
      <dsp:nvSpPr>
        <dsp:cNvPr id="0" name=""/>
        <dsp:cNvSpPr/>
      </dsp:nvSpPr>
      <dsp:spPr>
        <a:xfrm>
          <a:off x="2907450" y="567421"/>
          <a:ext cx="2071799" cy="126187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Divided the data into training (~75%) and testing (~25%) data </a:t>
          </a:r>
        </a:p>
      </dsp:txBody>
      <dsp:txXfrm>
        <a:off x="2944409" y="604380"/>
        <a:ext cx="1997881" cy="1187956"/>
      </dsp:txXfrm>
    </dsp:sp>
    <dsp:sp modelId="{B85DCCCE-FD07-4E49-9961-3BA77DCCDDC2}">
      <dsp:nvSpPr>
        <dsp:cNvPr id="0" name=""/>
        <dsp:cNvSpPr/>
      </dsp:nvSpPr>
      <dsp:spPr>
        <a:xfrm>
          <a:off x="5161567" y="941455"/>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5161567" y="1044216"/>
        <a:ext cx="307455" cy="308284"/>
      </dsp:txXfrm>
    </dsp:sp>
    <dsp:sp modelId="{BF3B8B77-BC52-2A47-BBBF-80EC16D24344}">
      <dsp:nvSpPr>
        <dsp:cNvPr id="0" name=""/>
        <dsp:cNvSpPr/>
      </dsp:nvSpPr>
      <dsp:spPr>
        <a:xfrm>
          <a:off x="5807969" y="568907"/>
          <a:ext cx="2071799" cy="1258903"/>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Tokenized the article into words (words with the same stem were the same token) and removed stop words (words that were not important to the meaning of the text)</a:t>
          </a:r>
        </a:p>
      </dsp:txBody>
      <dsp:txXfrm>
        <a:off x="5844841" y="605779"/>
        <a:ext cx="1998055" cy="1185159"/>
      </dsp:txXfrm>
    </dsp:sp>
    <dsp:sp modelId="{6E0CD007-6DB6-2E43-9A4C-8EDFC31FC290}">
      <dsp:nvSpPr>
        <dsp:cNvPr id="0" name=""/>
        <dsp:cNvSpPr/>
      </dsp:nvSpPr>
      <dsp:spPr>
        <a:xfrm rot="5400000">
          <a:off x="6623864" y="1973557"/>
          <a:ext cx="440008"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5400000">
        <a:off x="6689726" y="2010456"/>
        <a:ext cx="308284" cy="308006"/>
      </dsp:txXfrm>
    </dsp:sp>
    <dsp:sp modelId="{45F4DB4D-54B4-2348-99D6-0292648C8468}">
      <dsp:nvSpPr>
        <dsp:cNvPr id="0" name=""/>
        <dsp:cNvSpPr/>
      </dsp:nvSpPr>
      <dsp:spPr>
        <a:xfrm>
          <a:off x="5807969"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Fit and transformed training data to a vector. Transformed testing data to a vector.</a:t>
          </a:r>
        </a:p>
      </dsp:txBody>
      <dsp:txXfrm>
        <a:off x="5844378" y="2694425"/>
        <a:ext cx="1998981" cy="1170261"/>
      </dsp:txXfrm>
    </dsp:sp>
    <dsp:sp modelId="{3522107F-3B87-C74B-B2B2-0DE2E791CA8F}">
      <dsp:nvSpPr>
        <dsp:cNvPr id="0" name=""/>
        <dsp:cNvSpPr/>
      </dsp:nvSpPr>
      <dsp:spPr>
        <a:xfrm rot="10800000">
          <a:off x="5186429" y="3022652"/>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10800000">
        <a:off x="5318195" y="3125413"/>
        <a:ext cx="307455" cy="308284"/>
      </dsp:txXfrm>
    </dsp:sp>
    <dsp:sp modelId="{AF30CFD4-0CFA-6442-9377-2DEC997E9AFC}">
      <dsp:nvSpPr>
        <dsp:cNvPr id="0" name=""/>
        <dsp:cNvSpPr/>
      </dsp:nvSpPr>
      <dsp:spPr>
        <a:xfrm>
          <a:off x="2907450"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Fit training data to Multinomial Naïve Bayes algorithm from </a:t>
          </a:r>
          <a:r>
            <a:rPr lang="en-US" sz="1400" kern="1200" dirty="0" err="1">
              <a:latin typeface="+mn-lt"/>
            </a:rPr>
            <a:t>Sklearn</a:t>
          </a:r>
          <a:endParaRPr lang="en-US" sz="1400" kern="1200" dirty="0">
            <a:latin typeface="+mn-lt"/>
          </a:endParaRPr>
        </a:p>
      </dsp:txBody>
      <dsp:txXfrm>
        <a:off x="2943859" y="2694425"/>
        <a:ext cx="1998981" cy="1170261"/>
      </dsp:txXfrm>
    </dsp:sp>
    <dsp:sp modelId="{888390DE-C271-A24F-BD7F-C431C57E9857}">
      <dsp:nvSpPr>
        <dsp:cNvPr id="0" name=""/>
        <dsp:cNvSpPr/>
      </dsp:nvSpPr>
      <dsp:spPr>
        <a:xfrm rot="10800000">
          <a:off x="2285910" y="3022652"/>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10800000">
        <a:off x="2417676" y="3125413"/>
        <a:ext cx="307455" cy="308284"/>
      </dsp:txXfrm>
    </dsp:sp>
    <dsp:sp modelId="{FFB33CDA-1DD5-E949-AEDD-CC5D433CB3D6}">
      <dsp:nvSpPr>
        <dsp:cNvPr id="0" name=""/>
        <dsp:cNvSpPr/>
      </dsp:nvSpPr>
      <dsp:spPr>
        <a:xfrm>
          <a:off x="6931"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Used Multinomial Naïve Bayes algorithm to predict the labels for the testing data</a:t>
          </a:r>
        </a:p>
      </dsp:txBody>
      <dsp:txXfrm>
        <a:off x="43340" y="2694425"/>
        <a:ext cx="1998981" cy="11702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C0F9B-DD71-BF41-B65D-FF2B7F6A3C42}">
      <dsp:nvSpPr>
        <dsp:cNvPr id="0" name=""/>
        <dsp:cNvSpPr/>
      </dsp:nvSpPr>
      <dsp:spPr>
        <a:xfrm>
          <a:off x="0" y="1470543"/>
          <a:ext cx="2071799" cy="820208"/>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Labeled data (multicomponent, </a:t>
          </a:r>
          <a:r>
            <a:rPr lang="en-US" sz="1400" kern="1200" dirty="0" err="1">
              <a:latin typeface="+mn-lt"/>
            </a:rPr>
            <a:t>singlecomponent</a:t>
          </a:r>
          <a:r>
            <a:rPr lang="en-US" sz="1400" kern="1200" dirty="0">
              <a:latin typeface="+mn-lt"/>
            </a:rPr>
            <a:t>, no isotherm data)</a:t>
          </a:r>
        </a:p>
      </dsp:txBody>
      <dsp:txXfrm>
        <a:off x="24023" y="1494566"/>
        <a:ext cx="2023753" cy="772162"/>
      </dsp:txXfrm>
    </dsp:sp>
    <dsp:sp modelId="{908563EA-60B9-014E-A5EE-B67AEF151D0B}">
      <dsp:nvSpPr>
        <dsp:cNvPr id="0" name=""/>
        <dsp:cNvSpPr/>
      </dsp:nvSpPr>
      <dsp:spPr>
        <a:xfrm rot="20807605">
          <a:off x="2249626" y="1285541"/>
          <a:ext cx="454926"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2251431" y="1403892"/>
        <a:ext cx="318448" cy="308284"/>
      </dsp:txXfrm>
    </dsp:sp>
    <dsp:sp modelId="{C28938C7-4805-1A4E-885D-F476A2A90263}">
      <dsp:nvSpPr>
        <dsp:cNvPr id="0" name=""/>
        <dsp:cNvSpPr/>
      </dsp:nvSpPr>
      <dsp:spPr>
        <a:xfrm>
          <a:off x="2907450" y="567421"/>
          <a:ext cx="2071799" cy="126187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Divided the data into training (~75%) and testing (~25%) data </a:t>
          </a:r>
        </a:p>
      </dsp:txBody>
      <dsp:txXfrm>
        <a:off x="2944409" y="604380"/>
        <a:ext cx="1997881" cy="1187956"/>
      </dsp:txXfrm>
    </dsp:sp>
    <dsp:sp modelId="{B85DCCCE-FD07-4E49-9961-3BA77DCCDDC2}">
      <dsp:nvSpPr>
        <dsp:cNvPr id="0" name=""/>
        <dsp:cNvSpPr/>
      </dsp:nvSpPr>
      <dsp:spPr>
        <a:xfrm>
          <a:off x="5161567" y="941455"/>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a:off x="5161567" y="1044216"/>
        <a:ext cx="307455" cy="308284"/>
      </dsp:txXfrm>
    </dsp:sp>
    <dsp:sp modelId="{BF3B8B77-BC52-2A47-BBBF-80EC16D24344}">
      <dsp:nvSpPr>
        <dsp:cNvPr id="0" name=""/>
        <dsp:cNvSpPr/>
      </dsp:nvSpPr>
      <dsp:spPr>
        <a:xfrm>
          <a:off x="5807969" y="568907"/>
          <a:ext cx="2071799" cy="1258903"/>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Tokenized the article into words (words with the same stem were the same token) and removed stop words (words that were not important to the meaning of the text)</a:t>
          </a:r>
        </a:p>
      </dsp:txBody>
      <dsp:txXfrm>
        <a:off x="5844841" y="605779"/>
        <a:ext cx="1998055" cy="1185159"/>
      </dsp:txXfrm>
    </dsp:sp>
    <dsp:sp modelId="{6E0CD007-6DB6-2E43-9A4C-8EDFC31FC290}">
      <dsp:nvSpPr>
        <dsp:cNvPr id="0" name=""/>
        <dsp:cNvSpPr/>
      </dsp:nvSpPr>
      <dsp:spPr>
        <a:xfrm rot="5400000">
          <a:off x="6623864" y="1973557"/>
          <a:ext cx="440008"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5400000">
        <a:off x="6689726" y="2010456"/>
        <a:ext cx="308284" cy="308006"/>
      </dsp:txXfrm>
    </dsp:sp>
    <dsp:sp modelId="{45F4DB4D-54B4-2348-99D6-0292648C8468}">
      <dsp:nvSpPr>
        <dsp:cNvPr id="0" name=""/>
        <dsp:cNvSpPr/>
      </dsp:nvSpPr>
      <dsp:spPr>
        <a:xfrm>
          <a:off x="5807969"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Fit and transformed training data to a vector. Transformed testing data to a vector.</a:t>
          </a:r>
        </a:p>
      </dsp:txBody>
      <dsp:txXfrm>
        <a:off x="5844378" y="2694425"/>
        <a:ext cx="1998981" cy="1170261"/>
      </dsp:txXfrm>
    </dsp:sp>
    <dsp:sp modelId="{3522107F-3B87-C74B-B2B2-0DE2E791CA8F}">
      <dsp:nvSpPr>
        <dsp:cNvPr id="0" name=""/>
        <dsp:cNvSpPr/>
      </dsp:nvSpPr>
      <dsp:spPr>
        <a:xfrm rot="10800000">
          <a:off x="5186429" y="3022652"/>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10800000">
        <a:off x="5318195" y="3125413"/>
        <a:ext cx="307455" cy="308284"/>
      </dsp:txXfrm>
    </dsp:sp>
    <dsp:sp modelId="{AF30CFD4-0CFA-6442-9377-2DEC997E9AFC}">
      <dsp:nvSpPr>
        <dsp:cNvPr id="0" name=""/>
        <dsp:cNvSpPr/>
      </dsp:nvSpPr>
      <dsp:spPr>
        <a:xfrm>
          <a:off x="2907450"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Fit training data to Multinomial Naïve Bayes algorithm from </a:t>
          </a:r>
          <a:r>
            <a:rPr lang="en-US" sz="1400" kern="1200" dirty="0" err="1">
              <a:latin typeface="+mn-lt"/>
            </a:rPr>
            <a:t>Sklearn</a:t>
          </a:r>
          <a:endParaRPr lang="en-US" sz="1400" kern="1200" dirty="0">
            <a:latin typeface="+mn-lt"/>
          </a:endParaRPr>
        </a:p>
      </dsp:txBody>
      <dsp:txXfrm>
        <a:off x="2943859" y="2694425"/>
        <a:ext cx="1998981" cy="1170261"/>
      </dsp:txXfrm>
    </dsp:sp>
    <dsp:sp modelId="{888390DE-C271-A24F-BD7F-C431C57E9857}">
      <dsp:nvSpPr>
        <dsp:cNvPr id="0" name=""/>
        <dsp:cNvSpPr/>
      </dsp:nvSpPr>
      <dsp:spPr>
        <a:xfrm rot="10800000">
          <a:off x="2285910" y="3022652"/>
          <a:ext cx="439221" cy="51380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n-lt"/>
          </a:endParaRPr>
        </a:p>
      </dsp:txBody>
      <dsp:txXfrm rot="10800000">
        <a:off x="2417676" y="3125413"/>
        <a:ext cx="307455" cy="308284"/>
      </dsp:txXfrm>
    </dsp:sp>
    <dsp:sp modelId="{FFB33CDA-1DD5-E949-AEDD-CC5D433CB3D6}">
      <dsp:nvSpPr>
        <dsp:cNvPr id="0" name=""/>
        <dsp:cNvSpPr/>
      </dsp:nvSpPr>
      <dsp:spPr>
        <a:xfrm>
          <a:off x="6931" y="2658016"/>
          <a:ext cx="2071799" cy="1243079"/>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Used Multinomial Naïve Bayes algorithm to predict the labels for the testing data</a:t>
          </a:r>
        </a:p>
      </dsp:txBody>
      <dsp:txXfrm>
        <a:off x="43340" y="2694425"/>
        <a:ext cx="1998981" cy="11702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55D9E-A971-9841-8726-F9EB3F537091}" type="datetimeFigureOut">
              <a:rPr lang="en-US" smtClean="0"/>
              <a:t>4/11/18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1C2CC-4AA8-7A49-B39B-9B62D5E8B3C1}" type="slidenum">
              <a:rPr lang="en-US" smtClean="0"/>
              <a:t>‹#›</a:t>
            </a:fld>
            <a:endParaRPr lang="en-US"/>
          </a:p>
        </p:txBody>
      </p:sp>
    </p:spTree>
    <p:extLst>
      <p:ext uri="{BB962C8B-B14F-4D97-AF65-F5344CB8AC3E}">
        <p14:creationId xmlns:p14="http://schemas.microsoft.com/office/powerpoint/2010/main" val="233227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at NIST (National Institute of Standards and Technology) in the summer of 2017 in their Summer High School Internship Program. One of my tasks was to digitize isotherms. My mentor gave me a digital library with a bunch of articles to look through. I had to read through the articles, and if it contained isotherms I had to digitize them by hand and enter all the metadata associated with the isotherm into the database. Manually entering this data is prone to human errors. Automation of this process would reduce these errors.</a:t>
            </a:r>
          </a:p>
        </p:txBody>
      </p:sp>
      <p:sp>
        <p:nvSpPr>
          <p:cNvPr id="4" name="Slide Number Placeholder 3"/>
          <p:cNvSpPr>
            <a:spLocks noGrp="1"/>
          </p:cNvSpPr>
          <p:nvPr>
            <p:ph type="sldNum" sz="quarter" idx="10"/>
          </p:nvPr>
        </p:nvSpPr>
        <p:spPr/>
        <p:txBody>
          <a:bodyPr/>
          <a:lstStyle/>
          <a:p>
            <a:fld id="{FFA1C2CC-4AA8-7A49-B39B-9B62D5E8B3C1}" type="slidenum">
              <a:rPr lang="en-US" smtClean="0"/>
              <a:t>2</a:t>
            </a:fld>
            <a:endParaRPr lang="en-US"/>
          </a:p>
        </p:txBody>
      </p:sp>
    </p:spTree>
    <p:extLst>
      <p:ext uri="{BB962C8B-B14F-4D97-AF65-F5344CB8AC3E}">
        <p14:creationId xmlns:p14="http://schemas.microsoft.com/office/powerpoint/2010/main" val="1467009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3013E11-3F77-3F4C-91BB-AA8A7295E0C0}" type="datetimeFigureOut">
              <a:rPr lang="en-US" smtClean="0"/>
              <a:t>4/11/18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226657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013E11-3F77-3F4C-91BB-AA8A7295E0C0}"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71413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013E11-3F77-3F4C-91BB-AA8A7295E0C0}"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395837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013E11-3F77-3F4C-91BB-AA8A7295E0C0}"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2C587-1915-FA4F-8A82-A555732EBA0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787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013E11-3F77-3F4C-91BB-AA8A7295E0C0}"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3234503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3013E11-3F77-3F4C-91BB-AA8A7295E0C0}" type="datetimeFigureOut">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3300525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3013E11-3F77-3F4C-91BB-AA8A7295E0C0}" type="datetimeFigureOut">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2448560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013E11-3F77-3F4C-91BB-AA8A7295E0C0}"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754589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013E11-3F77-3F4C-91BB-AA8A7295E0C0}"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112664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013E11-3F77-3F4C-91BB-AA8A7295E0C0}"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340704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013E11-3F77-3F4C-91BB-AA8A7295E0C0}"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392820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013E11-3F77-3F4C-91BB-AA8A7295E0C0}"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3844047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013E11-3F77-3F4C-91BB-AA8A7295E0C0}" type="datetimeFigureOut">
              <a:rPr lang="en-US" smtClean="0"/>
              <a:t>4/11/18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660804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013E11-3F77-3F4C-91BB-AA8A7295E0C0}" type="datetimeFigureOut">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3557283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013E11-3F77-3F4C-91BB-AA8A7295E0C0}" type="datetimeFigureOut">
              <a:rPr lang="en-US" smtClean="0"/>
              <a:t>4/11/18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16930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013E11-3F77-3F4C-91BB-AA8A7295E0C0}"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2031396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013E11-3F77-3F4C-91BB-AA8A7295E0C0}"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2C587-1915-FA4F-8A82-A555732EBA06}" type="slidenum">
              <a:rPr lang="en-US" smtClean="0"/>
              <a:t>‹#›</a:t>
            </a:fld>
            <a:endParaRPr lang="en-US"/>
          </a:p>
        </p:txBody>
      </p:sp>
    </p:spTree>
    <p:extLst>
      <p:ext uri="{BB962C8B-B14F-4D97-AF65-F5344CB8AC3E}">
        <p14:creationId xmlns:p14="http://schemas.microsoft.com/office/powerpoint/2010/main" val="1564970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3013E11-3F77-3F4C-91BB-AA8A7295E0C0}" type="datetimeFigureOut">
              <a:rPr lang="en-US" smtClean="0"/>
              <a:t>4/11/18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C2C587-1915-FA4F-8A82-A555732EBA06}" type="slidenum">
              <a:rPr lang="en-US" smtClean="0"/>
              <a:t>‹#›</a:t>
            </a:fld>
            <a:endParaRPr lang="en-US"/>
          </a:p>
        </p:txBody>
      </p:sp>
    </p:spTree>
    <p:extLst>
      <p:ext uri="{BB962C8B-B14F-4D97-AF65-F5344CB8AC3E}">
        <p14:creationId xmlns:p14="http://schemas.microsoft.com/office/powerpoint/2010/main" val="4217176530"/>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chart" Target="../charts/chart1.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image" Target="../media/image14.png"/><Relationship Id="rId30"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82CF-4438-034D-A989-46E23E1D5C40}"/>
              </a:ext>
            </a:extLst>
          </p:cNvPr>
          <p:cNvSpPr>
            <a:spLocks noGrp="1"/>
          </p:cNvSpPr>
          <p:nvPr>
            <p:ph type="ctrTitle"/>
          </p:nvPr>
        </p:nvSpPr>
        <p:spPr/>
        <p:txBody>
          <a:bodyPr/>
          <a:lstStyle/>
          <a:p>
            <a:r>
              <a:rPr lang="en-US" dirty="0"/>
              <a:t>Machine learning for adsorption isotherm data extraction</a:t>
            </a:r>
          </a:p>
        </p:txBody>
      </p:sp>
      <p:sp>
        <p:nvSpPr>
          <p:cNvPr id="3" name="Subtitle 2">
            <a:extLst>
              <a:ext uri="{FF2B5EF4-FFF2-40B4-BE49-F238E27FC236}">
                <a16:creationId xmlns:a16="http://schemas.microsoft.com/office/drawing/2014/main" id="{30CCBFDB-C90A-A24E-BABA-51B8DBB64FEE}"/>
              </a:ext>
            </a:extLst>
          </p:cNvPr>
          <p:cNvSpPr>
            <a:spLocks noGrp="1"/>
          </p:cNvSpPr>
          <p:nvPr>
            <p:ph type="subTitle" idx="1"/>
          </p:nvPr>
        </p:nvSpPr>
        <p:spPr/>
        <p:txBody>
          <a:bodyPr/>
          <a:lstStyle/>
          <a:p>
            <a:r>
              <a:rPr lang="en-US" dirty="0"/>
              <a:t>Julia chotoo</a:t>
            </a:r>
          </a:p>
        </p:txBody>
      </p:sp>
      <p:pic>
        <p:nvPicPr>
          <p:cNvPr id="8" name="Picture 7">
            <a:extLst>
              <a:ext uri="{FF2B5EF4-FFF2-40B4-BE49-F238E27FC236}">
                <a16:creationId xmlns:a16="http://schemas.microsoft.com/office/drawing/2014/main" id="{175D0EB5-FE3F-3F40-B0BF-B30DD34051ED}"/>
              </a:ext>
            </a:extLst>
          </p:cNvPr>
          <p:cNvPicPr>
            <a:picLocks noChangeAspect="1"/>
          </p:cNvPicPr>
          <p:nvPr/>
        </p:nvPicPr>
        <p:blipFill>
          <a:blip r:embed="rId2"/>
          <a:stretch>
            <a:fillRect/>
          </a:stretch>
        </p:blipFill>
        <p:spPr>
          <a:xfrm>
            <a:off x="160939" y="6031194"/>
            <a:ext cx="1485900" cy="685800"/>
          </a:xfrm>
          <a:prstGeom prst="rect">
            <a:avLst/>
          </a:prstGeom>
        </p:spPr>
      </p:pic>
    </p:spTree>
    <p:extLst>
      <p:ext uri="{BB962C8B-B14F-4D97-AF65-F5344CB8AC3E}">
        <p14:creationId xmlns:p14="http://schemas.microsoft.com/office/powerpoint/2010/main" val="1374367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60694E4-D84B-B849-8968-6EF9F7E95017}"/>
              </a:ext>
            </a:extLst>
          </p:cNvPr>
          <p:cNvGrpSpPr/>
          <p:nvPr/>
        </p:nvGrpSpPr>
        <p:grpSpPr>
          <a:xfrm>
            <a:off x="914400" y="16299581"/>
            <a:ext cx="7913594" cy="5024321"/>
            <a:chOff x="1154206" y="15501355"/>
            <a:chExt cx="7913594" cy="5024321"/>
          </a:xfrm>
        </p:grpSpPr>
        <p:graphicFrame>
          <p:nvGraphicFramePr>
            <p:cNvPr id="9" name="Content Placeholder 3">
              <a:extLst>
                <a:ext uri="{FF2B5EF4-FFF2-40B4-BE49-F238E27FC236}">
                  <a16:creationId xmlns:a16="http://schemas.microsoft.com/office/drawing/2014/main" id="{46718741-D655-F94C-91BA-D655FD2CFB27}"/>
                </a:ext>
              </a:extLst>
            </p:cNvPr>
            <p:cNvGraphicFramePr>
              <a:graphicFrameLocks/>
            </p:cNvGraphicFramePr>
            <p:nvPr>
              <p:extLst>
                <p:ext uri="{D42A27DB-BD31-4B8C-83A1-F6EECF244321}">
                  <p14:modId xmlns:p14="http://schemas.microsoft.com/office/powerpoint/2010/main" val="1515119669"/>
                </p:ext>
              </p:extLst>
            </p:nvPr>
          </p:nvGraphicFramePr>
          <p:xfrm>
            <a:off x="1181100" y="15501355"/>
            <a:ext cx="7886700" cy="4468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rved Up Arrow 9">
              <a:extLst>
                <a:ext uri="{FF2B5EF4-FFF2-40B4-BE49-F238E27FC236}">
                  <a16:creationId xmlns:a16="http://schemas.microsoft.com/office/drawing/2014/main" id="{E5637177-F192-CA47-AC8C-550C40869984}"/>
                </a:ext>
              </a:extLst>
            </p:cNvPr>
            <p:cNvSpPr/>
            <p:nvPr/>
          </p:nvSpPr>
          <p:spPr>
            <a:xfrm>
              <a:off x="2610708" y="19431448"/>
              <a:ext cx="2269902" cy="351758"/>
            </a:xfrm>
            <a:prstGeom prst="curvedUpArrow">
              <a:avLst/>
            </a:prstGeom>
            <a:solidFill>
              <a:srgbClr val="C4BBEE"/>
            </a:solidFill>
            <a:ln>
              <a:solidFill>
                <a:srgbClr val="C4B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1" name="Rounded Rectangle 10">
              <a:extLst>
                <a:ext uri="{FF2B5EF4-FFF2-40B4-BE49-F238E27FC236}">
                  <a16:creationId xmlns:a16="http://schemas.microsoft.com/office/drawing/2014/main" id="{CE0BD2B3-CC08-6342-9BA6-A0FD0511411D}"/>
                </a:ext>
              </a:extLst>
            </p:cNvPr>
            <p:cNvSpPr/>
            <p:nvPr/>
          </p:nvSpPr>
          <p:spPr>
            <a:xfrm>
              <a:off x="1964422" y="19888171"/>
              <a:ext cx="3429000" cy="637505"/>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Fit and predicted for Logistic Regression, Support Vector Classifier, and Decision Tree with </a:t>
              </a:r>
              <a:r>
                <a:rPr lang="en-US" sz="1400" dirty="0" err="1"/>
                <a:t>AdaBoost</a:t>
              </a:r>
              <a:r>
                <a:rPr lang="en-US" sz="1400" dirty="0"/>
                <a:t> algorithm</a:t>
              </a:r>
            </a:p>
          </p:txBody>
        </p:sp>
        <p:sp>
          <p:nvSpPr>
            <p:cNvPr id="12" name="Rounded Rectangle 11">
              <a:extLst>
                <a:ext uri="{FF2B5EF4-FFF2-40B4-BE49-F238E27FC236}">
                  <a16:creationId xmlns:a16="http://schemas.microsoft.com/office/drawing/2014/main" id="{115BB388-042A-0147-8C17-2A464096EB0D}"/>
                </a:ext>
              </a:extLst>
            </p:cNvPr>
            <p:cNvSpPr/>
            <p:nvPr/>
          </p:nvSpPr>
          <p:spPr>
            <a:xfrm>
              <a:off x="1154206" y="15753925"/>
              <a:ext cx="2075688" cy="822960"/>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Labeled data (isotherm data present, no isotherm data)</a:t>
              </a:r>
            </a:p>
          </p:txBody>
        </p:sp>
      </p:grpSp>
      <p:grpSp>
        <p:nvGrpSpPr>
          <p:cNvPr id="13" name="Group 12">
            <a:extLst>
              <a:ext uri="{FF2B5EF4-FFF2-40B4-BE49-F238E27FC236}">
                <a16:creationId xmlns:a16="http://schemas.microsoft.com/office/drawing/2014/main" id="{E707A5D6-580A-9D49-A517-5980CE72BFA2}"/>
              </a:ext>
            </a:extLst>
          </p:cNvPr>
          <p:cNvGrpSpPr/>
          <p:nvPr/>
        </p:nvGrpSpPr>
        <p:grpSpPr>
          <a:xfrm>
            <a:off x="1066800" y="16451981"/>
            <a:ext cx="7913594" cy="5024321"/>
            <a:chOff x="1154206" y="15501355"/>
            <a:chExt cx="7913594" cy="5024321"/>
          </a:xfrm>
        </p:grpSpPr>
        <p:graphicFrame>
          <p:nvGraphicFramePr>
            <p:cNvPr id="14" name="Content Placeholder 3">
              <a:extLst>
                <a:ext uri="{FF2B5EF4-FFF2-40B4-BE49-F238E27FC236}">
                  <a16:creationId xmlns:a16="http://schemas.microsoft.com/office/drawing/2014/main" id="{6554D68A-F7AB-A643-ACC4-8EB9FD341386}"/>
                </a:ext>
              </a:extLst>
            </p:cNvPr>
            <p:cNvGraphicFramePr>
              <a:graphicFrameLocks/>
            </p:cNvGraphicFramePr>
            <p:nvPr>
              <p:extLst>
                <p:ext uri="{D42A27DB-BD31-4B8C-83A1-F6EECF244321}">
                  <p14:modId xmlns:p14="http://schemas.microsoft.com/office/powerpoint/2010/main" val="1359037887"/>
                </p:ext>
              </p:extLst>
            </p:nvPr>
          </p:nvGraphicFramePr>
          <p:xfrm>
            <a:off x="1181100" y="15501355"/>
            <a:ext cx="7886700" cy="44685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Curved Up Arrow 14">
              <a:extLst>
                <a:ext uri="{FF2B5EF4-FFF2-40B4-BE49-F238E27FC236}">
                  <a16:creationId xmlns:a16="http://schemas.microsoft.com/office/drawing/2014/main" id="{3DB363C9-2E48-9742-BBF1-7B83A6651831}"/>
                </a:ext>
              </a:extLst>
            </p:cNvPr>
            <p:cNvSpPr/>
            <p:nvPr/>
          </p:nvSpPr>
          <p:spPr>
            <a:xfrm>
              <a:off x="2610708" y="19431448"/>
              <a:ext cx="2269902" cy="351758"/>
            </a:xfrm>
            <a:prstGeom prst="curvedUpArrow">
              <a:avLst/>
            </a:prstGeom>
            <a:solidFill>
              <a:srgbClr val="C4BBEE"/>
            </a:solidFill>
            <a:ln>
              <a:solidFill>
                <a:srgbClr val="C4B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6" name="Rounded Rectangle 15">
              <a:extLst>
                <a:ext uri="{FF2B5EF4-FFF2-40B4-BE49-F238E27FC236}">
                  <a16:creationId xmlns:a16="http://schemas.microsoft.com/office/drawing/2014/main" id="{BCE22B3D-E73C-EB4C-A098-57FE3DA8272E}"/>
                </a:ext>
              </a:extLst>
            </p:cNvPr>
            <p:cNvSpPr/>
            <p:nvPr/>
          </p:nvSpPr>
          <p:spPr>
            <a:xfrm>
              <a:off x="1964422" y="19888171"/>
              <a:ext cx="3429000" cy="637505"/>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Fit and predicted for Logistic Regression, Support Vector Classifier, and Decision Tree with </a:t>
              </a:r>
              <a:r>
                <a:rPr lang="en-US" sz="1400" dirty="0" err="1"/>
                <a:t>AdaBoost</a:t>
              </a:r>
              <a:r>
                <a:rPr lang="en-US" sz="1400" dirty="0"/>
                <a:t> algorithm</a:t>
              </a:r>
            </a:p>
          </p:txBody>
        </p:sp>
        <p:sp>
          <p:nvSpPr>
            <p:cNvPr id="17" name="Rounded Rectangle 16">
              <a:extLst>
                <a:ext uri="{FF2B5EF4-FFF2-40B4-BE49-F238E27FC236}">
                  <a16:creationId xmlns:a16="http://schemas.microsoft.com/office/drawing/2014/main" id="{25893C42-A440-014E-A32F-A70F50C84AAB}"/>
                </a:ext>
              </a:extLst>
            </p:cNvPr>
            <p:cNvSpPr/>
            <p:nvPr/>
          </p:nvSpPr>
          <p:spPr>
            <a:xfrm>
              <a:off x="1154206" y="15753925"/>
              <a:ext cx="2075688" cy="822960"/>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Labeled data (isotherm data present, no isotherm data)</a:t>
              </a:r>
            </a:p>
          </p:txBody>
        </p:sp>
      </p:grpSp>
      <p:grpSp>
        <p:nvGrpSpPr>
          <p:cNvPr id="18" name="Group 17">
            <a:extLst>
              <a:ext uri="{FF2B5EF4-FFF2-40B4-BE49-F238E27FC236}">
                <a16:creationId xmlns:a16="http://schemas.microsoft.com/office/drawing/2014/main" id="{E037B7C2-35EF-1E47-A6AE-4C960B36FE20}"/>
              </a:ext>
            </a:extLst>
          </p:cNvPr>
          <p:cNvGrpSpPr/>
          <p:nvPr/>
        </p:nvGrpSpPr>
        <p:grpSpPr>
          <a:xfrm>
            <a:off x="1219200" y="16604381"/>
            <a:ext cx="7913594" cy="5024321"/>
            <a:chOff x="1154206" y="15501355"/>
            <a:chExt cx="7913594" cy="5024321"/>
          </a:xfrm>
        </p:grpSpPr>
        <p:graphicFrame>
          <p:nvGraphicFramePr>
            <p:cNvPr id="19" name="Content Placeholder 3">
              <a:extLst>
                <a:ext uri="{FF2B5EF4-FFF2-40B4-BE49-F238E27FC236}">
                  <a16:creationId xmlns:a16="http://schemas.microsoft.com/office/drawing/2014/main" id="{2F878539-8316-B74F-BB4C-A333C8EE5AC1}"/>
                </a:ext>
              </a:extLst>
            </p:cNvPr>
            <p:cNvGraphicFramePr>
              <a:graphicFrameLocks/>
            </p:cNvGraphicFramePr>
            <p:nvPr>
              <p:extLst>
                <p:ext uri="{D42A27DB-BD31-4B8C-83A1-F6EECF244321}">
                  <p14:modId xmlns:p14="http://schemas.microsoft.com/office/powerpoint/2010/main" val="1359037887"/>
                </p:ext>
              </p:extLst>
            </p:nvPr>
          </p:nvGraphicFramePr>
          <p:xfrm>
            <a:off x="1181100" y="15501355"/>
            <a:ext cx="7886700" cy="446851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0" name="Curved Up Arrow 19">
              <a:extLst>
                <a:ext uri="{FF2B5EF4-FFF2-40B4-BE49-F238E27FC236}">
                  <a16:creationId xmlns:a16="http://schemas.microsoft.com/office/drawing/2014/main" id="{70CC1C65-3D0A-3D45-B918-DD70FC63C980}"/>
                </a:ext>
              </a:extLst>
            </p:cNvPr>
            <p:cNvSpPr/>
            <p:nvPr/>
          </p:nvSpPr>
          <p:spPr>
            <a:xfrm>
              <a:off x="2610708" y="19431448"/>
              <a:ext cx="2269902" cy="351758"/>
            </a:xfrm>
            <a:prstGeom prst="curvedUpArrow">
              <a:avLst/>
            </a:prstGeom>
            <a:solidFill>
              <a:srgbClr val="C4BBEE"/>
            </a:solidFill>
            <a:ln w="15875" cap="flat" cmpd="sng" algn="ctr">
              <a:solidFill>
                <a:srgbClr val="C4BBEE"/>
              </a:solidFill>
              <a:prstDash val="solid"/>
            </a:ln>
            <a:effectLst/>
          </p:spPr>
          <p:txBody>
            <a:bodyPr rtlCol="0" anchor="ctr"/>
            <a:lstStyle/>
            <a:p>
              <a:pPr marL="0" marR="0" lvl="0" indent="0" algn="ctr" defTabSz="2612532"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w Cen MT" panose="020B0602020104020603"/>
                <a:ea typeface="+mn-ea"/>
                <a:cs typeface="+mn-cs"/>
              </a:endParaRPr>
            </a:p>
          </p:txBody>
        </p:sp>
        <p:sp>
          <p:nvSpPr>
            <p:cNvPr id="21" name="Rounded Rectangle 20">
              <a:extLst>
                <a:ext uri="{FF2B5EF4-FFF2-40B4-BE49-F238E27FC236}">
                  <a16:creationId xmlns:a16="http://schemas.microsoft.com/office/drawing/2014/main" id="{2C55D3B1-C6F6-8F45-BCD7-B77EA84BD53D}"/>
                </a:ext>
              </a:extLst>
            </p:cNvPr>
            <p:cNvSpPr/>
            <p:nvPr/>
          </p:nvSpPr>
          <p:spPr>
            <a:xfrm>
              <a:off x="1964422" y="19888171"/>
              <a:ext cx="3429000" cy="637505"/>
            </a:xfrm>
            <a:prstGeom prst="roundRect">
              <a:avLst/>
            </a:prstGeom>
            <a:solidFill>
              <a:srgbClr val="8971E1"/>
            </a:solidFill>
            <a:ln w="15875" cap="flat" cmpd="sng" algn="ctr">
              <a:solidFill>
                <a:sysClr val="window" lastClr="FFFFFF"/>
              </a:solidFill>
              <a:prstDash val="solid"/>
            </a:ln>
            <a:effectLst/>
          </p:spPr>
          <p:txBody>
            <a:bodyPr rtlCol="0" anchor="ctr"/>
            <a:lstStyle/>
            <a:p>
              <a:pPr marL="0" marR="0" lvl="0" indent="0" algn="ctr" defTabSz="261253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Tw Cen MT" panose="020B0602020104020603"/>
                  <a:ea typeface="+mn-ea"/>
                  <a:cs typeface="+mn-cs"/>
                </a:rPr>
                <a:t>Fit and predicted for Logistic Regression, Support Vector Classifier, and Decision Tree with </a:t>
              </a:r>
              <a:r>
                <a:rPr kumimoji="0" lang="en-US" sz="1400" b="0" i="0" u="none" strike="noStrike" kern="0" cap="none" spc="0" normalizeH="0" baseline="0" noProof="0" dirty="0" err="1">
                  <a:ln>
                    <a:noFill/>
                  </a:ln>
                  <a:solidFill>
                    <a:prstClr val="white"/>
                  </a:solidFill>
                  <a:effectLst/>
                  <a:uLnTx/>
                  <a:uFillTx/>
                  <a:latin typeface="Tw Cen MT" panose="020B0602020104020603"/>
                  <a:ea typeface="+mn-ea"/>
                  <a:cs typeface="+mn-cs"/>
                </a:rPr>
                <a:t>AdaBoost</a:t>
              </a:r>
              <a:r>
                <a:rPr kumimoji="0" lang="en-US" sz="1400" b="0" i="0" u="none" strike="noStrike" kern="0" cap="none" spc="0" normalizeH="0" baseline="0" noProof="0" dirty="0">
                  <a:ln>
                    <a:noFill/>
                  </a:ln>
                  <a:solidFill>
                    <a:prstClr val="white"/>
                  </a:solidFill>
                  <a:effectLst/>
                  <a:uLnTx/>
                  <a:uFillTx/>
                  <a:latin typeface="Tw Cen MT" panose="020B0602020104020603"/>
                  <a:ea typeface="+mn-ea"/>
                  <a:cs typeface="+mn-cs"/>
                </a:rPr>
                <a:t> algorithm</a:t>
              </a:r>
            </a:p>
          </p:txBody>
        </p:sp>
        <p:sp>
          <p:nvSpPr>
            <p:cNvPr id="22" name="Rounded Rectangle 21">
              <a:extLst>
                <a:ext uri="{FF2B5EF4-FFF2-40B4-BE49-F238E27FC236}">
                  <a16:creationId xmlns:a16="http://schemas.microsoft.com/office/drawing/2014/main" id="{80A6489D-27CF-4A4B-A0DA-44C4713DD04C}"/>
                </a:ext>
              </a:extLst>
            </p:cNvPr>
            <p:cNvSpPr/>
            <p:nvPr/>
          </p:nvSpPr>
          <p:spPr>
            <a:xfrm>
              <a:off x="1154206" y="15753925"/>
              <a:ext cx="2075688" cy="822960"/>
            </a:xfrm>
            <a:prstGeom prst="roundRect">
              <a:avLst/>
            </a:prstGeom>
            <a:solidFill>
              <a:srgbClr val="8971E1"/>
            </a:solidFill>
            <a:ln w="15875" cap="flat" cmpd="sng" algn="ctr">
              <a:solidFill>
                <a:sysClr val="window" lastClr="FFFFFF"/>
              </a:solidFill>
              <a:prstDash val="solid"/>
            </a:ln>
            <a:effectLst/>
          </p:spPr>
          <p:txBody>
            <a:bodyPr rtlCol="0" anchor="ctr"/>
            <a:lstStyle/>
            <a:p>
              <a:pPr marL="0" marR="0" lvl="0" indent="0" algn="ctr" defTabSz="261253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Tw Cen MT" panose="020B0602020104020603"/>
                  <a:ea typeface="+mn-ea"/>
                  <a:cs typeface="+mn-cs"/>
                </a:rPr>
                <a:t>Labeled data (isotherm data present, no isotherm data)</a:t>
              </a:r>
            </a:p>
          </p:txBody>
        </p:sp>
      </p:grpSp>
      <p:graphicFrame>
        <p:nvGraphicFramePr>
          <p:cNvPr id="23" name="Content Placeholder 3">
            <a:extLst>
              <a:ext uri="{FF2B5EF4-FFF2-40B4-BE49-F238E27FC236}">
                <a16:creationId xmlns:a16="http://schemas.microsoft.com/office/drawing/2014/main" id="{0C33CF6F-9691-CF44-ACC0-2CFD09FDE799}"/>
              </a:ext>
            </a:extLst>
          </p:cNvPr>
          <p:cNvGraphicFramePr>
            <a:graphicFrameLocks/>
          </p:cNvGraphicFramePr>
          <p:nvPr>
            <p:extLst>
              <p:ext uri="{D42A27DB-BD31-4B8C-83A1-F6EECF244321}">
                <p14:modId xmlns:p14="http://schemas.microsoft.com/office/powerpoint/2010/main" val="4044696335"/>
              </p:ext>
            </p:extLst>
          </p:nvPr>
        </p:nvGraphicFramePr>
        <p:xfrm>
          <a:off x="1398494" y="16756781"/>
          <a:ext cx="7886700" cy="44685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4" name="Content Placeholder 3">
            <a:extLst>
              <a:ext uri="{FF2B5EF4-FFF2-40B4-BE49-F238E27FC236}">
                <a16:creationId xmlns:a16="http://schemas.microsoft.com/office/drawing/2014/main" id="{4C324179-60E2-1347-883D-6AE40039E1CE}"/>
              </a:ext>
            </a:extLst>
          </p:cNvPr>
          <p:cNvGraphicFramePr>
            <a:graphicFrameLocks/>
          </p:cNvGraphicFramePr>
          <p:nvPr>
            <p:extLst>
              <p:ext uri="{D42A27DB-BD31-4B8C-83A1-F6EECF244321}">
                <p14:modId xmlns:p14="http://schemas.microsoft.com/office/powerpoint/2010/main" val="2604741554"/>
              </p:ext>
            </p:extLst>
          </p:nvPr>
        </p:nvGraphicFramePr>
        <p:xfrm>
          <a:off x="1550894" y="16909181"/>
          <a:ext cx="7886700" cy="4468517"/>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pic>
        <p:nvPicPr>
          <p:cNvPr id="3" name="Content Placeholder 2">
            <a:extLst>
              <a:ext uri="{FF2B5EF4-FFF2-40B4-BE49-F238E27FC236}">
                <a16:creationId xmlns:a16="http://schemas.microsoft.com/office/drawing/2014/main" id="{45E72D45-8DC4-A643-91E9-A0F82CB2FCE9}"/>
              </a:ext>
            </a:extLst>
          </p:cNvPr>
          <p:cNvPicPr>
            <a:picLocks noGrp="1" noChangeAspect="1"/>
          </p:cNvPicPr>
          <p:nvPr>
            <p:ph idx="1"/>
          </p:nvPr>
        </p:nvPicPr>
        <p:blipFill rotWithShape="1">
          <a:blip r:embed="rId27"/>
          <a:srcRect r="6922"/>
          <a:stretch/>
        </p:blipFill>
        <p:spPr>
          <a:xfrm>
            <a:off x="206580" y="999201"/>
            <a:ext cx="3340870" cy="1541071"/>
          </a:xfrm>
        </p:spPr>
      </p:pic>
      <p:sp>
        <p:nvSpPr>
          <p:cNvPr id="25" name="Content Placeholder 2">
            <a:extLst>
              <a:ext uri="{FF2B5EF4-FFF2-40B4-BE49-F238E27FC236}">
                <a16:creationId xmlns:a16="http://schemas.microsoft.com/office/drawing/2014/main" id="{D9927AFB-403F-724B-90C9-64A38328D8F2}"/>
              </a:ext>
            </a:extLst>
          </p:cNvPr>
          <p:cNvSpPr txBox="1">
            <a:spLocks/>
          </p:cNvSpPr>
          <p:nvPr/>
        </p:nvSpPr>
        <p:spPr>
          <a:xfrm>
            <a:off x="814865" y="241208"/>
            <a:ext cx="2124301" cy="60257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t>Labeled Data</a:t>
            </a:r>
          </a:p>
        </p:txBody>
      </p:sp>
      <p:sp>
        <p:nvSpPr>
          <p:cNvPr id="27" name="Down Arrow 26">
            <a:extLst>
              <a:ext uri="{FF2B5EF4-FFF2-40B4-BE49-F238E27FC236}">
                <a16:creationId xmlns:a16="http://schemas.microsoft.com/office/drawing/2014/main" id="{05153032-1E0A-EB46-82DF-5B974080425E}"/>
              </a:ext>
            </a:extLst>
          </p:cNvPr>
          <p:cNvSpPr/>
          <p:nvPr/>
        </p:nvSpPr>
        <p:spPr>
          <a:xfrm rot="16200000">
            <a:off x="4081957" y="1241096"/>
            <a:ext cx="370773" cy="9688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A41455E8-8E2D-0F43-8441-DEC09EAFEBA4}"/>
              </a:ext>
            </a:extLst>
          </p:cNvPr>
          <p:cNvSpPr txBox="1">
            <a:spLocks/>
          </p:cNvSpPr>
          <p:nvPr/>
        </p:nvSpPr>
        <p:spPr>
          <a:xfrm>
            <a:off x="5033849" y="255474"/>
            <a:ext cx="2124301" cy="60257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t>Split Data</a:t>
            </a:r>
          </a:p>
        </p:txBody>
      </p:sp>
      <p:graphicFrame>
        <p:nvGraphicFramePr>
          <p:cNvPr id="29" name="Chart 28">
            <a:extLst>
              <a:ext uri="{FF2B5EF4-FFF2-40B4-BE49-F238E27FC236}">
                <a16:creationId xmlns:a16="http://schemas.microsoft.com/office/drawing/2014/main" id="{83CDB829-68D0-1D46-BCC6-DABEF032E0BF}"/>
              </a:ext>
            </a:extLst>
          </p:cNvPr>
          <p:cNvGraphicFramePr>
            <a:graphicFrameLocks/>
          </p:cNvGraphicFramePr>
          <p:nvPr>
            <p:extLst>
              <p:ext uri="{D42A27DB-BD31-4B8C-83A1-F6EECF244321}">
                <p14:modId xmlns:p14="http://schemas.microsoft.com/office/powerpoint/2010/main" val="3093107349"/>
              </p:ext>
            </p:extLst>
          </p:nvPr>
        </p:nvGraphicFramePr>
        <p:xfrm>
          <a:off x="4540635" y="928744"/>
          <a:ext cx="3110730" cy="2854053"/>
        </p:xfrm>
        <a:graphic>
          <a:graphicData uri="http://schemas.openxmlformats.org/drawingml/2006/chart">
            <c:chart xmlns:c="http://schemas.openxmlformats.org/drawingml/2006/chart" xmlns:r="http://schemas.openxmlformats.org/officeDocument/2006/relationships" r:id="rId28"/>
          </a:graphicData>
        </a:graphic>
      </p:graphicFrame>
      <p:sp>
        <p:nvSpPr>
          <p:cNvPr id="30" name="Content Placeholder 2">
            <a:extLst>
              <a:ext uri="{FF2B5EF4-FFF2-40B4-BE49-F238E27FC236}">
                <a16:creationId xmlns:a16="http://schemas.microsoft.com/office/drawing/2014/main" id="{90EB09F3-CB33-CD41-B277-74B97415D7F1}"/>
              </a:ext>
            </a:extLst>
          </p:cNvPr>
          <p:cNvSpPr txBox="1">
            <a:spLocks/>
          </p:cNvSpPr>
          <p:nvPr/>
        </p:nvSpPr>
        <p:spPr>
          <a:xfrm>
            <a:off x="8980394" y="241208"/>
            <a:ext cx="2124301" cy="60257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err="1"/>
              <a:t>Vectorize</a:t>
            </a:r>
            <a:r>
              <a:rPr lang="en-US" dirty="0"/>
              <a:t> Text</a:t>
            </a:r>
          </a:p>
        </p:txBody>
      </p:sp>
      <p:grpSp>
        <p:nvGrpSpPr>
          <p:cNvPr id="56" name="Group 55">
            <a:extLst>
              <a:ext uri="{FF2B5EF4-FFF2-40B4-BE49-F238E27FC236}">
                <a16:creationId xmlns:a16="http://schemas.microsoft.com/office/drawing/2014/main" id="{71BAC313-9A0C-7E4E-B5E9-30869088C374}"/>
              </a:ext>
            </a:extLst>
          </p:cNvPr>
          <p:cNvGrpSpPr/>
          <p:nvPr/>
        </p:nvGrpSpPr>
        <p:grpSpPr>
          <a:xfrm>
            <a:off x="8644550" y="1155927"/>
            <a:ext cx="1320045" cy="2112513"/>
            <a:chOff x="8644550" y="1155927"/>
            <a:chExt cx="1320045" cy="2112513"/>
          </a:xfrm>
        </p:grpSpPr>
        <p:sp>
          <p:nvSpPr>
            <p:cNvPr id="31" name="Content Placeholder 2">
              <a:extLst>
                <a:ext uri="{FF2B5EF4-FFF2-40B4-BE49-F238E27FC236}">
                  <a16:creationId xmlns:a16="http://schemas.microsoft.com/office/drawing/2014/main" id="{6C561CAA-7F04-B943-82F6-D9CCB2F46097}"/>
                </a:ext>
              </a:extLst>
            </p:cNvPr>
            <p:cNvSpPr txBox="1">
              <a:spLocks/>
            </p:cNvSpPr>
            <p:nvPr/>
          </p:nvSpPr>
          <p:spPr>
            <a:xfrm>
              <a:off x="8849698" y="1155927"/>
              <a:ext cx="909751" cy="60257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Run</a:t>
              </a:r>
            </a:p>
          </p:txBody>
        </p:sp>
        <p:sp>
          <p:nvSpPr>
            <p:cNvPr id="33" name="Content Placeholder 2">
              <a:extLst>
                <a:ext uri="{FF2B5EF4-FFF2-40B4-BE49-F238E27FC236}">
                  <a16:creationId xmlns:a16="http://schemas.microsoft.com/office/drawing/2014/main" id="{CDF1CC4B-6B5F-9D40-872D-6AB9EC46742C}"/>
                </a:ext>
              </a:extLst>
            </p:cNvPr>
            <p:cNvSpPr txBox="1">
              <a:spLocks/>
            </p:cNvSpPr>
            <p:nvPr/>
          </p:nvSpPr>
          <p:spPr>
            <a:xfrm>
              <a:off x="8644550" y="1910898"/>
              <a:ext cx="1320045" cy="60257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Runner</a:t>
              </a:r>
            </a:p>
          </p:txBody>
        </p:sp>
        <p:sp>
          <p:nvSpPr>
            <p:cNvPr id="34" name="Content Placeholder 2">
              <a:extLst>
                <a:ext uri="{FF2B5EF4-FFF2-40B4-BE49-F238E27FC236}">
                  <a16:creationId xmlns:a16="http://schemas.microsoft.com/office/drawing/2014/main" id="{B391A035-52D2-DA48-B156-FA4E5312ABD6}"/>
                </a:ext>
              </a:extLst>
            </p:cNvPr>
            <p:cNvSpPr txBox="1">
              <a:spLocks/>
            </p:cNvSpPr>
            <p:nvPr/>
          </p:nvSpPr>
          <p:spPr>
            <a:xfrm>
              <a:off x="8732514" y="2665869"/>
              <a:ext cx="1144116" cy="60257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Running</a:t>
              </a:r>
            </a:p>
          </p:txBody>
        </p:sp>
      </p:grpSp>
      <p:sp>
        <p:nvSpPr>
          <p:cNvPr id="4" name="Right Brace 3">
            <a:extLst>
              <a:ext uri="{FF2B5EF4-FFF2-40B4-BE49-F238E27FC236}">
                <a16:creationId xmlns:a16="http://schemas.microsoft.com/office/drawing/2014/main" id="{15E9D5D6-E44B-5346-86A2-F67C550A99FC}"/>
              </a:ext>
            </a:extLst>
          </p:cNvPr>
          <p:cNvSpPr/>
          <p:nvPr/>
        </p:nvSpPr>
        <p:spPr>
          <a:xfrm>
            <a:off x="9876630" y="988752"/>
            <a:ext cx="780087" cy="2494246"/>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7" name="Group 56">
            <a:extLst>
              <a:ext uri="{FF2B5EF4-FFF2-40B4-BE49-F238E27FC236}">
                <a16:creationId xmlns:a16="http://schemas.microsoft.com/office/drawing/2014/main" id="{A70843C1-F7BC-AC4A-871C-EEE0C72FD513}"/>
              </a:ext>
            </a:extLst>
          </p:cNvPr>
          <p:cNvGrpSpPr/>
          <p:nvPr/>
        </p:nvGrpSpPr>
        <p:grpSpPr>
          <a:xfrm>
            <a:off x="11002094" y="1308326"/>
            <a:ext cx="909751" cy="1205142"/>
            <a:chOff x="11002094" y="1308326"/>
            <a:chExt cx="909751" cy="1205142"/>
          </a:xfrm>
        </p:grpSpPr>
        <p:sp>
          <p:nvSpPr>
            <p:cNvPr id="36" name="Content Placeholder 2">
              <a:extLst>
                <a:ext uri="{FF2B5EF4-FFF2-40B4-BE49-F238E27FC236}">
                  <a16:creationId xmlns:a16="http://schemas.microsoft.com/office/drawing/2014/main" id="{BC91A8C5-EAB4-3D46-866E-DDBCB16F8971}"/>
                </a:ext>
              </a:extLst>
            </p:cNvPr>
            <p:cNvSpPr txBox="1">
              <a:spLocks/>
            </p:cNvSpPr>
            <p:nvPr/>
          </p:nvSpPr>
          <p:spPr>
            <a:xfrm>
              <a:off x="11002094" y="1308326"/>
              <a:ext cx="909751" cy="602571"/>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Run</a:t>
              </a:r>
            </a:p>
          </p:txBody>
        </p:sp>
        <p:sp>
          <p:nvSpPr>
            <p:cNvPr id="37" name="Content Placeholder 2">
              <a:extLst>
                <a:ext uri="{FF2B5EF4-FFF2-40B4-BE49-F238E27FC236}">
                  <a16:creationId xmlns:a16="http://schemas.microsoft.com/office/drawing/2014/main" id="{6A3D80DE-2438-A14E-8F31-FFA556305DC2}"/>
                </a:ext>
              </a:extLst>
            </p:cNvPr>
            <p:cNvSpPr txBox="1">
              <a:spLocks/>
            </p:cNvSpPr>
            <p:nvPr/>
          </p:nvSpPr>
          <p:spPr>
            <a:xfrm>
              <a:off x="11002094" y="1910897"/>
              <a:ext cx="909751" cy="602571"/>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3</a:t>
              </a:r>
            </a:p>
          </p:txBody>
        </p:sp>
      </p:grpSp>
      <p:sp>
        <p:nvSpPr>
          <p:cNvPr id="38" name="Down Arrow 37">
            <a:extLst>
              <a:ext uri="{FF2B5EF4-FFF2-40B4-BE49-F238E27FC236}">
                <a16:creationId xmlns:a16="http://schemas.microsoft.com/office/drawing/2014/main" id="{4685FAF3-0A30-1449-BD93-CAD08B11A5D1}"/>
              </a:ext>
            </a:extLst>
          </p:cNvPr>
          <p:cNvSpPr/>
          <p:nvPr/>
        </p:nvSpPr>
        <p:spPr>
          <a:xfrm rot="16200000">
            <a:off x="7767042" y="1287408"/>
            <a:ext cx="370773" cy="9688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58377BA0-0222-EB46-B69D-7F3B2FB731F6}"/>
              </a:ext>
            </a:extLst>
          </p:cNvPr>
          <p:cNvSpPr txBox="1">
            <a:spLocks/>
          </p:cNvSpPr>
          <p:nvPr/>
        </p:nvSpPr>
        <p:spPr>
          <a:xfrm>
            <a:off x="8987186" y="4257814"/>
            <a:ext cx="2124301" cy="60257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t>Run Algorithms</a:t>
            </a:r>
          </a:p>
        </p:txBody>
      </p:sp>
      <p:grpSp>
        <p:nvGrpSpPr>
          <p:cNvPr id="58" name="Group 57">
            <a:extLst>
              <a:ext uri="{FF2B5EF4-FFF2-40B4-BE49-F238E27FC236}">
                <a16:creationId xmlns:a16="http://schemas.microsoft.com/office/drawing/2014/main" id="{1A2166CD-FBF2-4145-9487-13C864C2045B}"/>
              </a:ext>
            </a:extLst>
          </p:cNvPr>
          <p:cNvGrpSpPr/>
          <p:nvPr/>
        </p:nvGrpSpPr>
        <p:grpSpPr>
          <a:xfrm>
            <a:off x="8751964" y="4972932"/>
            <a:ext cx="2594742" cy="1783382"/>
            <a:chOff x="8751964" y="4972932"/>
            <a:chExt cx="2594742" cy="1783382"/>
          </a:xfrm>
        </p:grpSpPr>
        <p:sp>
          <p:nvSpPr>
            <p:cNvPr id="41" name="Content Placeholder 2">
              <a:extLst>
                <a:ext uri="{FF2B5EF4-FFF2-40B4-BE49-F238E27FC236}">
                  <a16:creationId xmlns:a16="http://schemas.microsoft.com/office/drawing/2014/main" id="{DDC98817-8893-FE49-B2F0-61F02A8456AB}"/>
                </a:ext>
              </a:extLst>
            </p:cNvPr>
            <p:cNvSpPr txBox="1">
              <a:spLocks/>
            </p:cNvSpPr>
            <p:nvPr/>
          </p:nvSpPr>
          <p:spPr>
            <a:xfrm>
              <a:off x="8892848" y="4972932"/>
              <a:ext cx="2312978" cy="37284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Multinomial Naive Bayes</a:t>
              </a:r>
            </a:p>
          </p:txBody>
        </p:sp>
        <p:sp>
          <p:nvSpPr>
            <p:cNvPr id="42" name="Content Placeholder 2">
              <a:extLst>
                <a:ext uri="{FF2B5EF4-FFF2-40B4-BE49-F238E27FC236}">
                  <a16:creationId xmlns:a16="http://schemas.microsoft.com/office/drawing/2014/main" id="{591FFDD9-E51C-0B40-B12C-84A924E6A8DB}"/>
                </a:ext>
              </a:extLst>
            </p:cNvPr>
            <p:cNvSpPr txBox="1">
              <a:spLocks/>
            </p:cNvSpPr>
            <p:nvPr/>
          </p:nvSpPr>
          <p:spPr>
            <a:xfrm>
              <a:off x="9159092" y="5482461"/>
              <a:ext cx="1766904" cy="37205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Logistic Regression</a:t>
              </a:r>
            </a:p>
          </p:txBody>
        </p:sp>
        <p:sp>
          <p:nvSpPr>
            <p:cNvPr id="43" name="Content Placeholder 2">
              <a:extLst>
                <a:ext uri="{FF2B5EF4-FFF2-40B4-BE49-F238E27FC236}">
                  <a16:creationId xmlns:a16="http://schemas.microsoft.com/office/drawing/2014/main" id="{9926F3E2-7E13-C142-8F7D-696B16B12A0A}"/>
                </a:ext>
              </a:extLst>
            </p:cNvPr>
            <p:cNvSpPr txBox="1">
              <a:spLocks/>
            </p:cNvSpPr>
            <p:nvPr/>
          </p:nvSpPr>
          <p:spPr>
            <a:xfrm>
              <a:off x="8934011" y="5971779"/>
              <a:ext cx="2143494" cy="3272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Support Vector Classifier</a:t>
              </a:r>
            </a:p>
          </p:txBody>
        </p:sp>
        <p:sp>
          <p:nvSpPr>
            <p:cNvPr id="44" name="Content Placeholder 2">
              <a:extLst>
                <a:ext uri="{FF2B5EF4-FFF2-40B4-BE49-F238E27FC236}">
                  <a16:creationId xmlns:a16="http://schemas.microsoft.com/office/drawing/2014/main" id="{F16816A3-5B0D-8947-97D4-372C88B11F0F}"/>
                </a:ext>
              </a:extLst>
            </p:cNvPr>
            <p:cNvSpPr txBox="1">
              <a:spLocks/>
            </p:cNvSpPr>
            <p:nvPr/>
          </p:nvSpPr>
          <p:spPr>
            <a:xfrm>
              <a:off x="8751964" y="6429051"/>
              <a:ext cx="2594742" cy="32726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Decision Tree with </a:t>
              </a:r>
              <a:r>
                <a:rPr lang="en-US" sz="1600" dirty="0" err="1">
                  <a:solidFill>
                    <a:schemeClr val="bg1"/>
                  </a:solidFill>
                </a:rPr>
                <a:t>AdaBoost</a:t>
              </a:r>
              <a:endParaRPr lang="en-US" sz="1600" dirty="0">
                <a:solidFill>
                  <a:schemeClr val="bg1"/>
                </a:solidFill>
              </a:endParaRPr>
            </a:p>
          </p:txBody>
        </p:sp>
      </p:grpSp>
      <p:sp>
        <p:nvSpPr>
          <p:cNvPr id="46" name="Down Arrow 45">
            <a:extLst>
              <a:ext uri="{FF2B5EF4-FFF2-40B4-BE49-F238E27FC236}">
                <a16:creationId xmlns:a16="http://schemas.microsoft.com/office/drawing/2014/main" id="{2BABE702-E512-5F44-91BE-120E5F49FE16}"/>
              </a:ext>
            </a:extLst>
          </p:cNvPr>
          <p:cNvSpPr/>
          <p:nvPr/>
        </p:nvSpPr>
        <p:spPr>
          <a:xfrm>
            <a:off x="9864463" y="3681399"/>
            <a:ext cx="369745" cy="517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a:extLst>
              <a:ext uri="{FF2B5EF4-FFF2-40B4-BE49-F238E27FC236}">
                <a16:creationId xmlns:a16="http://schemas.microsoft.com/office/drawing/2014/main" id="{0E6BF0C3-A39E-0F47-9922-197E52CD532B}"/>
              </a:ext>
            </a:extLst>
          </p:cNvPr>
          <p:cNvSpPr/>
          <p:nvPr/>
        </p:nvSpPr>
        <p:spPr>
          <a:xfrm rot="5400000">
            <a:off x="7783784" y="5168723"/>
            <a:ext cx="370773" cy="9688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ontent Placeholder 2">
            <a:extLst>
              <a:ext uri="{FF2B5EF4-FFF2-40B4-BE49-F238E27FC236}">
                <a16:creationId xmlns:a16="http://schemas.microsoft.com/office/drawing/2014/main" id="{5B914A5A-C824-2C40-B6F3-CDFD0816F4E6}"/>
              </a:ext>
            </a:extLst>
          </p:cNvPr>
          <p:cNvSpPr txBox="1">
            <a:spLocks/>
          </p:cNvSpPr>
          <p:nvPr/>
        </p:nvSpPr>
        <p:spPr>
          <a:xfrm>
            <a:off x="4884644" y="4316671"/>
            <a:ext cx="2124301" cy="60257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t>Learn</a:t>
            </a:r>
          </a:p>
        </p:txBody>
      </p:sp>
      <p:sp>
        <p:nvSpPr>
          <p:cNvPr id="50" name="Content Placeholder 2">
            <a:extLst>
              <a:ext uri="{FF2B5EF4-FFF2-40B4-BE49-F238E27FC236}">
                <a16:creationId xmlns:a16="http://schemas.microsoft.com/office/drawing/2014/main" id="{15650EF1-99BE-4442-9123-8CB7CAEEA836}"/>
              </a:ext>
            </a:extLst>
          </p:cNvPr>
          <p:cNvSpPr txBox="1">
            <a:spLocks/>
          </p:cNvSpPr>
          <p:nvPr/>
        </p:nvSpPr>
        <p:spPr>
          <a:xfrm>
            <a:off x="779918" y="4331368"/>
            <a:ext cx="2124301" cy="60257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t>Predict</a:t>
            </a:r>
          </a:p>
        </p:txBody>
      </p:sp>
      <p:sp>
        <p:nvSpPr>
          <p:cNvPr id="51" name="Down Arrow 50">
            <a:extLst>
              <a:ext uri="{FF2B5EF4-FFF2-40B4-BE49-F238E27FC236}">
                <a16:creationId xmlns:a16="http://schemas.microsoft.com/office/drawing/2014/main" id="{1CC5E79D-03C8-AD41-A003-5B3CAFC2394D}"/>
              </a:ext>
            </a:extLst>
          </p:cNvPr>
          <p:cNvSpPr/>
          <p:nvPr/>
        </p:nvSpPr>
        <p:spPr>
          <a:xfrm rot="5400000">
            <a:off x="3804880" y="5166732"/>
            <a:ext cx="370773" cy="9688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6295E6DC-CCC5-6042-906A-B076C4AEBD52}"/>
              </a:ext>
            </a:extLst>
          </p:cNvPr>
          <p:cNvPicPr>
            <a:picLocks noChangeAspect="1"/>
          </p:cNvPicPr>
          <p:nvPr/>
        </p:nvPicPr>
        <p:blipFill rotWithShape="1">
          <a:blip r:embed="rId29"/>
          <a:srcRect l="13330"/>
          <a:stretch/>
        </p:blipFill>
        <p:spPr>
          <a:xfrm>
            <a:off x="161651" y="5133211"/>
            <a:ext cx="3226528" cy="1452646"/>
          </a:xfrm>
          <a:prstGeom prst="rect">
            <a:avLst/>
          </a:prstGeom>
        </p:spPr>
      </p:pic>
      <p:pic>
        <p:nvPicPr>
          <p:cNvPr id="55" name="Picture 54">
            <a:extLst>
              <a:ext uri="{FF2B5EF4-FFF2-40B4-BE49-F238E27FC236}">
                <a16:creationId xmlns:a16="http://schemas.microsoft.com/office/drawing/2014/main" id="{F5122DA1-634F-F04E-968D-DD0215D1973E}"/>
              </a:ext>
            </a:extLst>
          </p:cNvPr>
          <p:cNvPicPr>
            <a:picLocks noChangeAspect="1"/>
          </p:cNvPicPr>
          <p:nvPr/>
        </p:nvPicPr>
        <p:blipFill>
          <a:blip r:embed="rId30"/>
          <a:stretch>
            <a:fillRect/>
          </a:stretch>
        </p:blipFill>
        <p:spPr>
          <a:xfrm>
            <a:off x="4718748" y="5489903"/>
            <a:ext cx="2621499" cy="322486"/>
          </a:xfrm>
          <a:prstGeom prst="rect">
            <a:avLst/>
          </a:prstGeom>
        </p:spPr>
      </p:pic>
    </p:spTree>
    <p:extLst>
      <p:ext uri="{BB962C8B-B14F-4D97-AF65-F5344CB8AC3E}">
        <p14:creationId xmlns:p14="http://schemas.microsoft.com/office/powerpoint/2010/main" val="380283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Graphic spid="29" grpId="0">
        <p:bldAsOne/>
      </p:bldGraphic>
      <p:bldP spid="30" grpId="0" animBg="1"/>
      <p:bldP spid="4" grpId="0" animBg="1"/>
      <p:bldP spid="38" grpId="0" animBg="1"/>
      <p:bldP spid="39" grpId="0" animBg="1"/>
      <p:bldP spid="46" grpId="0" animBg="1"/>
      <p:bldP spid="47" grpId="0" animBg="1"/>
      <p:bldP spid="49" grpId="0" animBg="1"/>
      <p:bldP spid="50" grpId="0" animBg="1"/>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5CBFA2A-140D-274E-97CB-6C9D424E22D4}"/>
              </a:ext>
            </a:extLst>
          </p:cNvPr>
          <p:cNvGraphicFramePr>
            <a:graphicFrameLocks noGrp="1"/>
          </p:cNvGraphicFramePr>
          <p:nvPr>
            <p:extLst>
              <p:ext uri="{D42A27DB-BD31-4B8C-83A1-F6EECF244321}">
                <p14:modId xmlns:p14="http://schemas.microsoft.com/office/powerpoint/2010/main" val="1112710072"/>
              </p:ext>
            </p:extLst>
          </p:nvPr>
        </p:nvGraphicFramePr>
        <p:xfrm>
          <a:off x="288288" y="2207853"/>
          <a:ext cx="5189676" cy="3053789"/>
        </p:xfrm>
        <a:graphic>
          <a:graphicData uri="http://schemas.openxmlformats.org/drawingml/2006/table">
            <a:tbl>
              <a:tblPr firstRow="1" firstCol="1" bandRow="1">
                <a:tableStyleId>{073A0DAA-6AF3-43AB-8588-CEC1D06C72B9}</a:tableStyleId>
              </a:tblPr>
              <a:tblGrid>
                <a:gridCol w="3175587">
                  <a:extLst>
                    <a:ext uri="{9D8B030D-6E8A-4147-A177-3AD203B41FA5}">
                      <a16:colId xmlns:a16="http://schemas.microsoft.com/office/drawing/2014/main" val="2261275620"/>
                    </a:ext>
                  </a:extLst>
                </a:gridCol>
                <a:gridCol w="2014089">
                  <a:extLst>
                    <a:ext uri="{9D8B030D-6E8A-4147-A177-3AD203B41FA5}">
                      <a16:colId xmlns:a16="http://schemas.microsoft.com/office/drawing/2014/main" val="2091815893"/>
                    </a:ext>
                  </a:extLst>
                </a:gridCol>
              </a:tblGrid>
              <a:tr h="506845">
                <a:tc gridSpan="2">
                  <a:txBody>
                    <a:bodyPr/>
                    <a:lstStyle/>
                    <a:p>
                      <a:pPr marL="0" marR="0" lvl="0" indent="0" algn="ctr" defTabSz="2011680" rtl="0" eaLnBrk="1" fontAlgn="auto" latinLnBrk="0" hangingPunct="1">
                        <a:lnSpc>
                          <a:spcPct val="200000"/>
                        </a:lnSpc>
                        <a:spcBef>
                          <a:spcPts val="0"/>
                        </a:spcBef>
                        <a:spcAft>
                          <a:spcPts val="0"/>
                        </a:spcAft>
                        <a:buClrTx/>
                        <a:buSzTx/>
                        <a:buFontTx/>
                        <a:buNone/>
                        <a:tabLst/>
                        <a:defRPr/>
                      </a:pPr>
                      <a:r>
                        <a:rPr lang="en-US" sz="1800" u="none" strike="noStrike" dirty="0">
                          <a:effectLst/>
                        </a:rPr>
                        <a:t>Accuracy</a:t>
                      </a:r>
                      <a:endParaRPr lang="en-US" sz="1800" b="0" i="0" u="none" strike="noStrike" dirty="0">
                        <a:solidFill>
                          <a:srgbClr val="000000"/>
                        </a:solidFill>
                        <a:effectLst/>
                        <a:latin typeface="+mn-lt"/>
                      </a:endParaRPr>
                    </a:p>
                  </a:txBody>
                  <a:tcPr marL="68580" marR="68580" marT="0" marB="0" anchor="ctr"/>
                </a:tc>
                <a:tc hMerge="1">
                  <a:txBody>
                    <a:bodyPr/>
                    <a:lstStyle/>
                    <a:p>
                      <a:pPr marL="0" marR="0">
                        <a:lnSpc>
                          <a:spcPct val="200000"/>
                        </a:lnSpc>
                        <a:spcBef>
                          <a:spcPts val="0"/>
                        </a:spcBef>
                        <a:spcAft>
                          <a:spcPts val="0"/>
                        </a:spcAft>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99992849"/>
                  </a:ext>
                </a:extLst>
              </a:tr>
              <a:tr h="508966">
                <a:tc>
                  <a:txBody>
                    <a:bodyPr/>
                    <a:lstStyle/>
                    <a:p>
                      <a:pPr marL="0" marR="0">
                        <a:lnSpc>
                          <a:spcPct val="200000"/>
                        </a:lnSpc>
                        <a:spcBef>
                          <a:spcPts val="0"/>
                        </a:spcBef>
                        <a:spcAft>
                          <a:spcPts val="0"/>
                        </a:spcAft>
                      </a:pPr>
                      <a:r>
                        <a:rPr lang="en-US" sz="1800" dirty="0">
                          <a:effectLst/>
                        </a:rPr>
                        <a:t>Algorithm</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Accuracy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09905587"/>
                  </a:ext>
                </a:extLst>
              </a:tr>
              <a:tr h="508966">
                <a:tc>
                  <a:txBody>
                    <a:bodyPr/>
                    <a:lstStyle/>
                    <a:p>
                      <a:pPr marL="0" marR="0">
                        <a:lnSpc>
                          <a:spcPct val="200000"/>
                        </a:lnSpc>
                        <a:spcBef>
                          <a:spcPts val="0"/>
                        </a:spcBef>
                        <a:spcAft>
                          <a:spcPts val="0"/>
                        </a:spcAft>
                      </a:pPr>
                      <a:r>
                        <a:rPr lang="en-US" sz="1800" dirty="0">
                          <a:effectLst/>
                        </a:rPr>
                        <a:t>Multinomial Naïve Bayes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0.8734</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67283922"/>
                  </a:ext>
                </a:extLst>
              </a:tr>
              <a:tr h="508966">
                <a:tc>
                  <a:txBody>
                    <a:bodyPr/>
                    <a:lstStyle/>
                    <a:p>
                      <a:pPr marL="0" marR="0">
                        <a:lnSpc>
                          <a:spcPct val="200000"/>
                        </a:lnSpc>
                        <a:spcBef>
                          <a:spcPts val="0"/>
                        </a:spcBef>
                        <a:spcAft>
                          <a:spcPts val="0"/>
                        </a:spcAft>
                      </a:pPr>
                      <a:r>
                        <a:rPr lang="en-US" sz="1800" dirty="0">
                          <a:effectLst/>
                        </a:rPr>
                        <a:t>Logistic Regression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0.8608</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855732"/>
                  </a:ext>
                </a:extLst>
              </a:tr>
              <a:tr h="508966">
                <a:tc>
                  <a:txBody>
                    <a:bodyPr/>
                    <a:lstStyle/>
                    <a:p>
                      <a:pPr marL="0" marR="0">
                        <a:lnSpc>
                          <a:spcPct val="200000"/>
                        </a:lnSpc>
                        <a:spcBef>
                          <a:spcPts val="0"/>
                        </a:spcBef>
                        <a:spcAft>
                          <a:spcPts val="0"/>
                        </a:spcAft>
                      </a:pPr>
                      <a:r>
                        <a:rPr lang="en-US" sz="1800" dirty="0">
                          <a:effectLst/>
                        </a:rPr>
                        <a:t>Support Vector Classifier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0.9241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tx2"/>
                    </a:solidFill>
                  </a:tcPr>
                </a:tc>
                <a:extLst>
                  <a:ext uri="{0D108BD9-81ED-4DB2-BD59-A6C34878D82A}">
                    <a16:rowId xmlns:a16="http://schemas.microsoft.com/office/drawing/2014/main" val="2003855022"/>
                  </a:ext>
                </a:extLst>
              </a:tr>
              <a:tr h="511080">
                <a:tc>
                  <a:txBody>
                    <a:bodyPr/>
                    <a:lstStyle/>
                    <a:p>
                      <a:pPr marL="0" marR="0">
                        <a:lnSpc>
                          <a:spcPct val="200000"/>
                        </a:lnSpc>
                        <a:spcBef>
                          <a:spcPts val="0"/>
                        </a:spcBef>
                        <a:spcAft>
                          <a:spcPts val="0"/>
                        </a:spcAft>
                      </a:pPr>
                      <a:r>
                        <a:rPr lang="en-US" sz="1800" dirty="0">
                          <a:effectLst/>
                        </a:rPr>
                        <a:t>Decision Tree with </a:t>
                      </a:r>
                      <a:r>
                        <a:rPr lang="en-US" sz="1800" dirty="0" err="1">
                          <a:effectLst/>
                        </a:rPr>
                        <a:t>AdaBoost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0.9241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tx2"/>
                    </a:solidFill>
                  </a:tcPr>
                </a:tc>
                <a:extLst>
                  <a:ext uri="{0D108BD9-81ED-4DB2-BD59-A6C34878D82A}">
                    <a16:rowId xmlns:a16="http://schemas.microsoft.com/office/drawing/2014/main" val="2670924621"/>
                  </a:ext>
                </a:extLst>
              </a:tr>
            </a:tbl>
          </a:graphicData>
        </a:graphic>
      </p:graphicFrame>
      <p:sp>
        <p:nvSpPr>
          <p:cNvPr id="7" name="Title 1">
            <a:extLst>
              <a:ext uri="{FF2B5EF4-FFF2-40B4-BE49-F238E27FC236}">
                <a16:creationId xmlns:a16="http://schemas.microsoft.com/office/drawing/2014/main" id="{131266B7-EE43-0246-9013-5EC9D41D025B}"/>
              </a:ext>
            </a:extLst>
          </p:cNvPr>
          <p:cNvSpPr>
            <a:spLocks noGrp="1"/>
          </p:cNvSpPr>
          <p:nvPr>
            <p:ph type="title"/>
          </p:nvPr>
        </p:nvSpPr>
        <p:spPr>
          <a:xfrm>
            <a:off x="0" y="548092"/>
            <a:ext cx="6127068" cy="1478570"/>
          </a:xfrm>
        </p:spPr>
        <p:txBody>
          <a:bodyPr>
            <a:normAutofit/>
          </a:bodyPr>
          <a:lstStyle/>
          <a:p>
            <a:pPr algn="ctr"/>
            <a:r>
              <a:rPr lang="en-US" sz="4400" dirty="0"/>
              <a:t>Binary classification</a:t>
            </a:r>
          </a:p>
        </p:txBody>
      </p:sp>
      <p:sp>
        <p:nvSpPr>
          <p:cNvPr id="8" name="Line Callout 1 7">
            <a:extLst>
              <a:ext uri="{FF2B5EF4-FFF2-40B4-BE49-F238E27FC236}">
                <a16:creationId xmlns:a16="http://schemas.microsoft.com/office/drawing/2014/main" id="{90679618-2D93-A94F-B64B-56EF6330891F}"/>
              </a:ext>
            </a:extLst>
          </p:cNvPr>
          <p:cNvSpPr/>
          <p:nvPr/>
        </p:nvSpPr>
        <p:spPr>
          <a:xfrm>
            <a:off x="5136148" y="5298141"/>
            <a:ext cx="1981840" cy="1367104"/>
          </a:xfrm>
          <a:prstGeom prst="borderCallout1">
            <a:avLst>
              <a:gd name="adj1" fmla="val 18750"/>
              <a:gd name="adj2" fmla="val -8333"/>
              <a:gd name="adj3" fmla="val -47785"/>
              <a:gd name="adj4" fmla="val -4584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Highest accuracy of classification</a:t>
            </a:r>
          </a:p>
        </p:txBody>
      </p:sp>
      <p:cxnSp>
        <p:nvCxnSpPr>
          <p:cNvPr id="10" name="Straight Connector 9">
            <a:extLst>
              <a:ext uri="{FF2B5EF4-FFF2-40B4-BE49-F238E27FC236}">
                <a16:creationId xmlns:a16="http://schemas.microsoft.com/office/drawing/2014/main" id="{DB91BA96-F4B7-3440-BE08-3EEB52C2FDED}"/>
              </a:ext>
            </a:extLst>
          </p:cNvPr>
          <p:cNvCxnSpPr>
            <a:cxnSpLocks/>
          </p:cNvCxnSpPr>
          <p:nvPr/>
        </p:nvCxnSpPr>
        <p:spPr>
          <a:xfrm>
            <a:off x="4212184" y="5072429"/>
            <a:ext cx="841436" cy="58814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8FD7B31F-75CF-A344-8DC4-C262A7C3F0FA}"/>
              </a:ext>
            </a:extLst>
          </p:cNvPr>
          <p:cNvSpPr txBox="1">
            <a:spLocks/>
          </p:cNvSpPr>
          <p:nvPr/>
        </p:nvSpPr>
        <p:spPr>
          <a:xfrm>
            <a:off x="5943759" y="548092"/>
            <a:ext cx="6453640"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400" dirty="0"/>
              <a:t>Tertiary classification</a:t>
            </a:r>
          </a:p>
        </p:txBody>
      </p:sp>
      <p:graphicFrame>
        <p:nvGraphicFramePr>
          <p:cNvPr id="9" name="Table 8">
            <a:extLst>
              <a:ext uri="{FF2B5EF4-FFF2-40B4-BE49-F238E27FC236}">
                <a16:creationId xmlns:a16="http://schemas.microsoft.com/office/drawing/2014/main" id="{D5DF0B33-D013-AA41-9101-90BD8BB16E00}"/>
              </a:ext>
            </a:extLst>
          </p:cNvPr>
          <p:cNvGraphicFramePr>
            <a:graphicFrameLocks noGrp="1"/>
          </p:cNvGraphicFramePr>
          <p:nvPr>
            <p:extLst>
              <p:ext uri="{D42A27DB-BD31-4B8C-83A1-F6EECF244321}">
                <p14:modId xmlns:p14="http://schemas.microsoft.com/office/powerpoint/2010/main" val="1340053621"/>
              </p:ext>
            </p:extLst>
          </p:nvPr>
        </p:nvGraphicFramePr>
        <p:xfrm>
          <a:off x="6401928" y="2207853"/>
          <a:ext cx="5162293" cy="3053791"/>
        </p:xfrm>
        <a:graphic>
          <a:graphicData uri="http://schemas.openxmlformats.org/drawingml/2006/table">
            <a:tbl>
              <a:tblPr firstRow="1" firstCol="1" bandRow="1">
                <a:tableStyleId>{073A0DAA-6AF3-43AB-8588-CEC1D06C72B9}</a:tableStyleId>
              </a:tblPr>
              <a:tblGrid>
                <a:gridCol w="3861035">
                  <a:extLst>
                    <a:ext uri="{9D8B030D-6E8A-4147-A177-3AD203B41FA5}">
                      <a16:colId xmlns:a16="http://schemas.microsoft.com/office/drawing/2014/main" val="2261275620"/>
                    </a:ext>
                  </a:extLst>
                </a:gridCol>
                <a:gridCol w="1301258">
                  <a:extLst>
                    <a:ext uri="{9D8B030D-6E8A-4147-A177-3AD203B41FA5}">
                      <a16:colId xmlns:a16="http://schemas.microsoft.com/office/drawing/2014/main" val="2091815893"/>
                    </a:ext>
                  </a:extLst>
                </a:gridCol>
              </a:tblGrid>
              <a:tr h="509160">
                <a:tc gridSpan="2">
                  <a:txBody>
                    <a:bodyPr/>
                    <a:lstStyle/>
                    <a:p>
                      <a:pPr marL="0" marR="0" algn="ctr">
                        <a:lnSpc>
                          <a:spcPct val="200000"/>
                        </a:lnSpc>
                        <a:spcBef>
                          <a:spcPts val="0"/>
                        </a:spcBef>
                        <a:spcAft>
                          <a:spcPts val="0"/>
                        </a:spcAft>
                      </a:pPr>
                      <a:r>
                        <a:rPr lang="en-US" sz="1800" dirty="0">
                          <a:effectLst/>
                        </a:rPr>
                        <a:t>Accuracy</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marL="0" marR="0">
                        <a:lnSpc>
                          <a:spcPct val="200000"/>
                        </a:lnSpc>
                        <a:spcBef>
                          <a:spcPts val="0"/>
                        </a:spcBef>
                        <a:spcAft>
                          <a:spcPts val="0"/>
                        </a:spcAft>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15444787"/>
                  </a:ext>
                </a:extLst>
              </a:tr>
              <a:tr h="507991">
                <a:tc>
                  <a:txBody>
                    <a:bodyPr/>
                    <a:lstStyle/>
                    <a:p>
                      <a:pPr marL="0" marR="0">
                        <a:lnSpc>
                          <a:spcPct val="200000"/>
                        </a:lnSpc>
                        <a:spcBef>
                          <a:spcPts val="0"/>
                        </a:spcBef>
                        <a:spcAft>
                          <a:spcPts val="0"/>
                        </a:spcAft>
                      </a:pPr>
                      <a:r>
                        <a:rPr lang="en-US" sz="1800" dirty="0">
                          <a:effectLst/>
                        </a:rPr>
                        <a:t>Algorithm</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Accuracy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09905587"/>
                  </a:ext>
                </a:extLst>
              </a:tr>
              <a:tr h="509160">
                <a:tc>
                  <a:txBody>
                    <a:bodyPr/>
                    <a:lstStyle/>
                    <a:p>
                      <a:pPr marL="0" marR="0">
                        <a:lnSpc>
                          <a:spcPct val="200000"/>
                        </a:lnSpc>
                        <a:spcBef>
                          <a:spcPts val="0"/>
                        </a:spcBef>
                        <a:spcAft>
                          <a:spcPts val="0"/>
                        </a:spcAft>
                      </a:pPr>
                      <a:r>
                        <a:rPr lang="en-US" sz="1800" dirty="0">
                          <a:effectLst/>
                        </a:rPr>
                        <a:t>Multinomial Naïve Bayes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0.7594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67283922"/>
                  </a:ext>
                </a:extLst>
              </a:tr>
              <a:tr h="509160">
                <a:tc>
                  <a:txBody>
                    <a:bodyPr/>
                    <a:lstStyle/>
                    <a:p>
                      <a:pPr marL="0" marR="0">
                        <a:lnSpc>
                          <a:spcPct val="200000"/>
                        </a:lnSpc>
                        <a:spcBef>
                          <a:spcPts val="0"/>
                        </a:spcBef>
                        <a:spcAft>
                          <a:spcPts val="0"/>
                        </a:spcAft>
                      </a:pPr>
                      <a:r>
                        <a:rPr lang="en-US" sz="1800" dirty="0">
                          <a:effectLst/>
                        </a:rPr>
                        <a:t>Logistic Regression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0.7881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855732"/>
                  </a:ext>
                </a:extLst>
              </a:tr>
              <a:tr h="509160">
                <a:tc>
                  <a:txBody>
                    <a:bodyPr/>
                    <a:lstStyle/>
                    <a:p>
                      <a:pPr marL="0" marR="0">
                        <a:lnSpc>
                          <a:spcPct val="200000"/>
                        </a:lnSpc>
                        <a:spcBef>
                          <a:spcPts val="0"/>
                        </a:spcBef>
                        <a:spcAft>
                          <a:spcPts val="0"/>
                        </a:spcAft>
                      </a:pPr>
                      <a:r>
                        <a:rPr lang="en-US" sz="1800" dirty="0">
                          <a:effectLst/>
                        </a:rPr>
                        <a:t>Support Vector Classifier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a:effectLst/>
                        </a:rPr>
                        <a:t>0.8354</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03855022"/>
                  </a:ext>
                </a:extLst>
              </a:tr>
              <a:tr h="509160">
                <a:tc>
                  <a:txBody>
                    <a:bodyPr/>
                    <a:lstStyle/>
                    <a:p>
                      <a:pPr marL="0" marR="0">
                        <a:lnSpc>
                          <a:spcPct val="200000"/>
                        </a:lnSpc>
                        <a:spcBef>
                          <a:spcPts val="0"/>
                        </a:spcBef>
                        <a:spcAft>
                          <a:spcPts val="0"/>
                        </a:spcAft>
                      </a:pPr>
                      <a:r>
                        <a:rPr lang="en-US" sz="1800" dirty="0">
                          <a:effectLst/>
                        </a:rPr>
                        <a:t>Decision Tree with </a:t>
                      </a:r>
                      <a:r>
                        <a:rPr lang="en-US" sz="1800" dirty="0" err="1">
                          <a:effectLst/>
                        </a:rPr>
                        <a:t>AdaBoost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800" dirty="0">
                          <a:effectLst/>
                        </a:rPr>
                        <a:t>0.8861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solidFill>
                  </a:tcPr>
                </a:tc>
                <a:extLst>
                  <a:ext uri="{0D108BD9-81ED-4DB2-BD59-A6C34878D82A}">
                    <a16:rowId xmlns:a16="http://schemas.microsoft.com/office/drawing/2014/main" val="2670924621"/>
                  </a:ext>
                </a:extLst>
              </a:tr>
            </a:tbl>
          </a:graphicData>
        </a:graphic>
      </p:graphicFrame>
      <p:cxnSp>
        <p:nvCxnSpPr>
          <p:cNvPr id="12" name="Straight Connector 11">
            <a:extLst>
              <a:ext uri="{FF2B5EF4-FFF2-40B4-BE49-F238E27FC236}">
                <a16:creationId xmlns:a16="http://schemas.microsoft.com/office/drawing/2014/main" id="{BEF485EF-4084-5045-A0D1-199193FC5D31}"/>
              </a:ext>
            </a:extLst>
          </p:cNvPr>
          <p:cNvCxnSpPr>
            <a:cxnSpLocks/>
          </p:cNvCxnSpPr>
          <p:nvPr/>
        </p:nvCxnSpPr>
        <p:spPr>
          <a:xfrm flipV="1">
            <a:off x="7117988" y="5148943"/>
            <a:ext cx="4105183" cy="1023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4E48941-1AD4-084F-996F-4919299FB6E0}"/>
              </a:ext>
            </a:extLst>
          </p:cNvPr>
          <p:cNvSpPr/>
          <p:nvPr/>
        </p:nvSpPr>
        <p:spPr>
          <a:xfrm>
            <a:off x="1310140" y="5486401"/>
            <a:ext cx="3145972" cy="11135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Null Accuracy = </a:t>
            </a:r>
            <a:r>
              <a:rPr lang="en-US" sz="2400" dirty="0">
                <a:cs typeface="Times New Roman" panose="02020603050405020304" pitchFamily="18" charset="0"/>
              </a:rPr>
              <a:t>0.7848</a:t>
            </a:r>
            <a:r>
              <a:rPr lang="en-US" sz="2400" dirty="0"/>
              <a:t> </a:t>
            </a:r>
          </a:p>
        </p:txBody>
      </p:sp>
      <p:sp>
        <p:nvSpPr>
          <p:cNvPr id="11" name="Rectangle 10">
            <a:extLst>
              <a:ext uri="{FF2B5EF4-FFF2-40B4-BE49-F238E27FC236}">
                <a16:creationId xmlns:a16="http://schemas.microsoft.com/office/drawing/2014/main" id="{3012C714-D167-8D4E-BDBF-EBA6E6437428}"/>
              </a:ext>
            </a:extLst>
          </p:cNvPr>
          <p:cNvSpPr/>
          <p:nvPr/>
        </p:nvSpPr>
        <p:spPr>
          <a:xfrm>
            <a:off x="7597593" y="5486401"/>
            <a:ext cx="3145972" cy="11135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Null Accuracy = 0.6582</a:t>
            </a:r>
          </a:p>
        </p:txBody>
      </p:sp>
    </p:spTree>
    <p:extLst>
      <p:ext uri="{BB962C8B-B14F-4D97-AF65-F5344CB8AC3E}">
        <p14:creationId xmlns:p14="http://schemas.microsoft.com/office/powerpoint/2010/main" val="225500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A650-EF00-9B4A-BD3D-D3A015D0C027}"/>
              </a:ext>
            </a:extLst>
          </p:cNvPr>
          <p:cNvSpPr>
            <a:spLocks noGrp="1"/>
          </p:cNvSpPr>
          <p:nvPr>
            <p:ph type="title"/>
          </p:nvPr>
        </p:nvSpPr>
        <p:spPr/>
        <p:txBody>
          <a:bodyPr/>
          <a:lstStyle/>
          <a:p>
            <a:r>
              <a:rPr lang="en-US" dirty="0"/>
              <a:t>Locating isotherms in the text</a:t>
            </a:r>
          </a:p>
        </p:txBody>
      </p:sp>
      <p:sp>
        <p:nvSpPr>
          <p:cNvPr id="3" name="Text Placeholder 2">
            <a:extLst>
              <a:ext uri="{FF2B5EF4-FFF2-40B4-BE49-F238E27FC236}">
                <a16:creationId xmlns:a16="http://schemas.microsoft.com/office/drawing/2014/main" id="{528DCF89-4F10-A942-A55B-287138CABE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22214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07DDFE5-05E3-A643-A6DF-B2CC8761785E}"/>
              </a:ext>
            </a:extLst>
          </p:cNvPr>
          <p:cNvSpPr txBox="1">
            <a:spLocks/>
          </p:cNvSpPr>
          <p:nvPr/>
        </p:nvSpPr>
        <p:spPr>
          <a:xfrm>
            <a:off x="575221" y="158841"/>
            <a:ext cx="3706273" cy="1059398"/>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err="1"/>
              <a:t>ChemDataExtractor</a:t>
            </a:r>
            <a:r>
              <a:rPr lang="en-US" dirty="0"/>
              <a:t> to Find </a:t>
            </a:r>
          </a:p>
          <a:p>
            <a:pPr marL="0" indent="0" algn="ctr">
              <a:buFont typeface="Arial" panose="020B0604020202020204" pitchFamily="34" charset="0"/>
              <a:buNone/>
            </a:pPr>
            <a:r>
              <a:rPr lang="en-US" dirty="0"/>
              <a:t>Adsorbate Names</a:t>
            </a:r>
          </a:p>
        </p:txBody>
      </p:sp>
      <p:sp>
        <p:nvSpPr>
          <p:cNvPr id="9" name="Down Arrow 8">
            <a:extLst>
              <a:ext uri="{FF2B5EF4-FFF2-40B4-BE49-F238E27FC236}">
                <a16:creationId xmlns:a16="http://schemas.microsoft.com/office/drawing/2014/main" id="{57BF1C99-07F5-D542-801E-D2BDF3B16EEC}"/>
              </a:ext>
            </a:extLst>
          </p:cNvPr>
          <p:cNvSpPr/>
          <p:nvPr/>
        </p:nvSpPr>
        <p:spPr>
          <a:xfrm rot="16200000">
            <a:off x="5824330" y="2081854"/>
            <a:ext cx="506485" cy="7947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2DA93791-EC5D-FE43-80DC-705C2C00BDC2}"/>
              </a:ext>
            </a:extLst>
          </p:cNvPr>
          <p:cNvSpPr txBox="1">
            <a:spLocks/>
          </p:cNvSpPr>
          <p:nvPr/>
        </p:nvSpPr>
        <p:spPr>
          <a:xfrm>
            <a:off x="7394927" y="158841"/>
            <a:ext cx="4125234" cy="1059398"/>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t>Cross-Reference with Database </a:t>
            </a:r>
          </a:p>
          <a:p>
            <a:pPr marL="0" indent="0" algn="ctr">
              <a:buFont typeface="Arial" panose="020B0604020202020204" pitchFamily="34" charset="0"/>
              <a:buNone/>
            </a:pPr>
            <a:r>
              <a:rPr lang="en-US" dirty="0"/>
              <a:t>API for Adsorbates</a:t>
            </a:r>
          </a:p>
        </p:txBody>
      </p:sp>
      <p:pic>
        <p:nvPicPr>
          <p:cNvPr id="12" name="Picture 11">
            <a:extLst>
              <a:ext uri="{FF2B5EF4-FFF2-40B4-BE49-F238E27FC236}">
                <a16:creationId xmlns:a16="http://schemas.microsoft.com/office/drawing/2014/main" id="{BADC5071-51D2-2A4E-AD5A-8CF2E09D3652}"/>
              </a:ext>
            </a:extLst>
          </p:cNvPr>
          <p:cNvPicPr>
            <a:picLocks noChangeAspect="1"/>
          </p:cNvPicPr>
          <p:nvPr/>
        </p:nvPicPr>
        <p:blipFill>
          <a:blip r:embed="rId2"/>
          <a:stretch>
            <a:fillRect/>
          </a:stretch>
        </p:blipFill>
        <p:spPr>
          <a:xfrm>
            <a:off x="7190596" y="1402185"/>
            <a:ext cx="4533900" cy="1562100"/>
          </a:xfrm>
          <a:prstGeom prst="rect">
            <a:avLst/>
          </a:prstGeom>
        </p:spPr>
      </p:pic>
      <p:grpSp>
        <p:nvGrpSpPr>
          <p:cNvPr id="23" name="Group 22">
            <a:extLst>
              <a:ext uri="{FF2B5EF4-FFF2-40B4-BE49-F238E27FC236}">
                <a16:creationId xmlns:a16="http://schemas.microsoft.com/office/drawing/2014/main" id="{321D9A7E-2140-BC41-81D7-6A68872E4130}"/>
              </a:ext>
            </a:extLst>
          </p:cNvPr>
          <p:cNvGrpSpPr/>
          <p:nvPr/>
        </p:nvGrpSpPr>
        <p:grpSpPr>
          <a:xfrm>
            <a:off x="224382" y="1357908"/>
            <a:ext cx="4545860" cy="3440402"/>
            <a:chOff x="557697" y="1383343"/>
            <a:chExt cx="4545860" cy="3440402"/>
          </a:xfrm>
        </p:grpSpPr>
        <p:pic>
          <p:nvPicPr>
            <p:cNvPr id="15" name="Picture 14">
              <a:extLst>
                <a:ext uri="{FF2B5EF4-FFF2-40B4-BE49-F238E27FC236}">
                  <a16:creationId xmlns:a16="http://schemas.microsoft.com/office/drawing/2014/main" id="{147848BF-8152-5046-8EAF-84ADF69B4653}"/>
                </a:ext>
              </a:extLst>
            </p:cNvPr>
            <p:cNvPicPr>
              <a:picLocks noChangeAspect="1"/>
            </p:cNvPicPr>
            <p:nvPr/>
          </p:nvPicPr>
          <p:blipFill>
            <a:blip r:embed="rId3"/>
            <a:stretch>
              <a:fillRect/>
            </a:stretch>
          </p:blipFill>
          <p:spPr>
            <a:xfrm>
              <a:off x="557697" y="1383343"/>
              <a:ext cx="4545860" cy="3440402"/>
            </a:xfrm>
            <a:prstGeom prst="rect">
              <a:avLst/>
            </a:prstGeom>
          </p:spPr>
        </p:pic>
        <p:sp>
          <p:nvSpPr>
            <p:cNvPr id="13" name="Rectangle 12">
              <a:extLst>
                <a:ext uri="{FF2B5EF4-FFF2-40B4-BE49-F238E27FC236}">
                  <a16:creationId xmlns:a16="http://schemas.microsoft.com/office/drawing/2014/main" id="{EF56F019-78F2-4948-A331-BE298F5420B4}"/>
                </a:ext>
              </a:extLst>
            </p:cNvPr>
            <p:cNvSpPr/>
            <p:nvPr/>
          </p:nvSpPr>
          <p:spPr>
            <a:xfrm>
              <a:off x="1727199" y="1911350"/>
              <a:ext cx="222251" cy="14605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ular Callout 15">
              <a:extLst>
                <a:ext uri="{FF2B5EF4-FFF2-40B4-BE49-F238E27FC236}">
                  <a16:creationId xmlns:a16="http://schemas.microsoft.com/office/drawing/2014/main" id="{CF56508A-F2DA-B740-89EC-B3E4353C8718}"/>
                </a:ext>
              </a:extLst>
            </p:cNvPr>
            <p:cNvSpPr/>
            <p:nvPr/>
          </p:nvSpPr>
          <p:spPr>
            <a:xfrm flipH="1">
              <a:off x="2419545" y="1616982"/>
              <a:ext cx="1398814" cy="734786"/>
            </a:xfrm>
            <a:prstGeom prst="wedgeRectCallout">
              <a:avLst>
                <a:gd name="adj1" fmla="val 79757"/>
                <a:gd name="adj2" fmla="val 41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a:t>
              </a:r>
              <a:r>
                <a:rPr lang="en-US" baseline="-25000" dirty="0"/>
                <a:t>2</a:t>
              </a:r>
              <a:endParaRPr lang="en-US" dirty="0"/>
            </a:p>
          </p:txBody>
        </p:sp>
        <p:sp>
          <p:nvSpPr>
            <p:cNvPr id="17" name="Rectangle 16">
              <a:extLst>
                <a:ext uri="{FF2B5EF4-FFF2-40B4-BE49-F238E27FC236}">
                  <a16:creationId xmlns:a16="http://schemas.microsoft.com/office/drawing/2014/main" id="{0C724ED3-05E0-2B46-BB61-807E0A68D94D}"/>
                </a:ext>
              </a:extLst>
            </p:cNvPr>
            <p:cNvSpPr/>
            <p:nvPr/>
          </p:nvSpPr>
          <p:spPr>
            <a:xfrm>
              <a:off x="2470149" y="3317875"/>
              <a:ext cx="291524" cy="12267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ular Callout 17">
              <a:extLst>
                <a:ext uri="{FF2B5EF4-FFF2-40B4-BE49-F238E27FC236}">
                  <a16:creationId xmlns:a16="http://schemas.microsoft.com/office/drawing/2014/main" id="{F73AD51A-6E92-8043-92B3-727AFE4D0873}"/>
                </a:ext>
              </a:extLst>
            </p:cNvPr>
            <p:cNvSpPr/>
            <p:nvPr/>
          </p:nvSpPr>
          <p:spPr>
            <a:xfrm flipH="1">
              <a:off x="2830627" y="3639746"/>
              <a:ext cx="1398814" cy="734786"/>
            </a:xfrm>
            <a:prstGeom prst="wedgeRectCallout">
              <a:avLst>
                <a:gd name="adj1" fmla="val 51694"/>
                <a:gd name="adj2" fmla="val -81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4a-4c</a:t>
              </a:r>
            </a:p>
          </p:txBody>
        </p:sp>
      </p:grpSp>
      <p:sp>
        <p:nvSpPr>
          <p:cNvPr id="19" name="Down Arrow 18">
            <a:extLst>
              <a:ext uri="{FF2B5EF4-FFF2-40B4-BE49-F238E27FC236}">
                <a16:creationId xmlns:a16="http://schemas.microsoft.com/office/drawing/2014/main" id="{EBB11F82-F277-2A46-8160-8B1586DF6366}"/>
              </a:ext>
            </a:extLst>
          </p:cNvPr>
          <p:cNvSpPr/>
          <p:nvPr/>
        </p:nvSpPr>
        <p:spPr>
          <a:xfrm rot="2037739">
            <a:off x="8647253" y="3151794"/>
            <a:ext cx="506485" cy="7947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0992B5F7-7C90-6142-B38C-E342CE18C6CB}"/>
              </a:ext>
            </a:extLst>
          </p:cNvPr>
          <p:cNvSpPr txBox="1">
            <a:spLocks/>
          </p:cNvSpPr>
          <p:nvPr/>
        </p:nvSpPr>
        <p:spPr>
          <a:xfrm>
            <a:off x="5623796" y="4104429"/>
            <a:ext cx="4945116" cy="1059398"/>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t>Filter for Sentences with Cross-Referenced Chemical Names</a:t>
            </a:r>
          </a:p>
        </p:txBody>
      </p:sp>
      <p:pic>
        <p:nvPicPr>
          <p:cNvPr id="22" name="Picture 21">
            <a:extLst>
              <a:ext uri="{FF2B5EF4-FFF2-40B4-BE49-F238E27FC236}">
                <a16:creationId xmlns:a16="http://schemas.microsoft.com/office/drawing/2014/main" id="{EB9801EA-1FAA-1D41-A518-DB7040C95296}"/>
              </a:ext>
            </a:extLst>
          </p:cNvPr>
          <p:cNvPicPr>
            <a:picLocks noChangeAspect="1"/>
          </p:cNvPicPr>
          <p:nvPr/>
        </p:nvPicPr>
        <p:blipFill rotWithShape="1">
          <a:blip r:embed="rId4"/>
          <a:srcRect b="81434"/>
          <a:stretch/>
        </p:blipFill>
        <p:spPr>
          <a:xfrm>
            <a:off x="4262605" y="5358764"/>
            <a:ext cx="7667499" cy="1273263"/>
          </a:xfrm>
          <a:prstGeom prst="rect">
            <a:avLst/>
          </a:prstGeom>
        </p:spPr>
      </p:pic>
    </p:spTree>
    <p:extLst>
      <p:ext uri="{BB962C8B-B14F-4D97-AF65-F5344CB8AC3E}">
        <p14:creationId xmlns:p14="http://schemas.microsoft.com/office/powerpoint/2010/main" val="355613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39ABC3-C2DB-5846-B4AE-76C91403D3B8}"/>
              </a:ext>
            </a:extLst>
          </p:cNvPr>
          <p:cNvPicPr>
            <a:picLocks noChangeAspect="1"/>
          </p:cNvPicPr>
          <p:nvPr/>
        </p:nvPicPr>
        <p:blipFill>
          <a:blip r:embed="rId2"/>
          <a:stretch>
            <a:fillRect/>
          </a:stretch>
        </p:blipFill>
        <p:spPr>
          <a:xfrm>
            <a:off x="2572794" y="348692"/>
            <a:ext cx="7046411" cy="6084416"/>
          </a:xfrm>
          <a:prstGeom prst="rect">
            <a:avLst/>
          </a:prstGeom>
        </p:spPr>
      </p:pic>
      <p:sp>
        <p:nvSpPr>
          <p:cNvPr id="16" name="Rectangle 15">
            <a:extLst>
              <a:ext uri="{FF2B5EF4-FFF2-40B4-BE49-F238E27FC236}">
                <a16:creationId xmlns:a16="http://schemas.microsoft.com/office/drawing/2014/main" id="{26B77E5F-B9B1-5A48-850D-9BED7846B437}"/>
              </a:ext>
            </a:extLst>
          </p:cNvPr>
          <p:cNvSpPr/>
          <p:nvPr/>
        </p:nvSpPr>
        <p:spPr>
          <a:xfrm>
            <a:off x="3287486" y="432079"/>
            <a:ext cx="4911969" cy="19091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5DF540F-41DD-764D-91A5-9AAD4A4BC803}"/>
              </a:ext>
            </a:extLst>
          </p:cNvPr>
          <p:cNvGrpSpPr/>
          <p:nvPr/>
        </p:nvGrpSpPr>
        <p:grpSpPr>
          <a:xfrm>
            <a:off x="1894114" y="273185"/>
            <a:ext cx="7881258" cy="5757151"/>
            <a:chOff x="1894114" y="273185"/>
            <a:chExt cx="7881258" cy="5757151"/>
          </a:xfrm>
        </p:grpSpPr>
        <p:sp>
          <p:nvSpPr>
            <p:cNvPr id="5" name="Rectangle 4">
              <a:extLst>
                <a:ext uri="{FF2B5EF4-FFF2-40B4-BE49-F238E27FC236}">
                  <a16:creationId xmlns:a16="http://schemas.microsoft.com/office/drawing/2014/main" id="{CCA5264F-885E-4042-A31D-0A80E7619372}"/>
                </a:ext>
              </a:extLst>
            </p:cNvPr>
            <p:cNvSpPr/>
            <p:nvPr/>
          </p:nvSpPr>
          <p:spPr>
            <a:xfrm>
              <a:off x="4571999" y="1611086"/>
              <a:ext cx="1861458" cy="21771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076BC4-B3EB-CF45-A56C-E5D004B25874}"/>
                </a:ext>
              </a:extLst>
            </p:cNvPr>
            <p:cNvSpPr/>
            <p:nvPr/>
          </p:nvSpPr>
          <p:spPr>
            <a:xfrm>
              <a:off x="7554685" y="1905000"/>
              <a:ext cx="1099458" cy="21771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E7A634-A4CD-1745-9965-11B08C9D31E9}"/>
                </a:ext>
              </a:extLst>
            </p:cNvPr>
            <p:cNvSpPr/>
            <p:nvPr/>
          </p:nvSpPr>
          <p:spPr>
            <a:xfrm>
              <a:off x="6858001" y="2623456"/>
              <a:ext cx="370114" cy="21771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6A1EA7-F401-8E43-A93F-68B09EF6D0FD}"/>
                </a:ext>
              </a:extLst>
            </p:cNvPr>
            <p:cNvSpPr/>
            <p:nvPr/>
          </p:nvSpPr>
          <p:spPr>
            <a:xfrm>
              <a:off x="6096000" y="2884715"/>
              <a:ext cx="664030" cy="20647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2CA357-3885-AB44-8EF1-A318591C4219}"/>
                </a:ext>
              </a:extLst>
            </p:cNvPr>
            <p:cNvSpPr/>
            <p:nvPr/>
          </p:nvSpPr>
          <p:spPr>
            <a:xfrm>
              <a:off x="2656114" y="2732314"/>
              <a:ext cx="631372" cy="22860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59772E-DCFE-774A-B587-6B40A9CE2C70}"/>
                </a:ext>
              </a:extLst>
            </p:cNvPr>
            <p:cNvSpPr/>
            <p:nvPr/>
          </p:nvSpPr>
          <p:spPr>
            <a:xfrm>
              <a:off x="4914899" y="5823857"/>
              <a:ext cx="664030" cy="20647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a:extLst>
                <a:ext uri="{FF2B5EF4-FFF2-40B4-BE49-F238E27FC236}">
                  <a16:creationId xmlns:a16="http://schemas.microsoft.com/office/drawing/2014/main" id="{63521061-FAF9-FC47-9D2E-996EDB87A239}"/>
                </a:ext>
              </a:extLst>
            </p:cNvPr>
            <p:cNvSpPr/>
            <p:nvPr/>
          </p:nvSpPr>
          <p:spPr>
            <a:xfrm>
              <a:off x="5695950" y="273185"/>
              <a:ext cx="1649186" cy="905889"/>
            </a:xfrm>
            <a:prstGeom prst="wedgeRectCallout">
              <a:avLst>
                <a:gd name="adj1" fmla="val -22837"/>
                <a:gd name="adj2" fmla="val 948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Adsorbates: CO</a:t>
              </a:r>
              <a:r>
                <a:rPr lang="en-US" baseline="-25000" dirty="0"/>
                <a:t>2</a:t>
              </a:r>
              <a:r>
                <a:rPr lang="en-US" dirty="0"/>
                <a:t>, CH</a:t>
              </a:r>
              <a:r>
                <a:rPr lang="en-US" baseline="-25000" dirty="0"/>
                <a:t>4</a:t>
              </a:r>
              <a:r>
                <a:rPr lang="en-US" dirty="0"/>
                <a:t>, N</a:t>
              </a:r>
              <a:r>
                <a:rPr lang="en-US" baseline="-25000" dirty="0"/>
                <a:t>2</a:t>
              </a:r>
              <a:endParaRPr lang="en-US" dirty="0"/>
            </a:p>
          </p:txBody>
        </p:sp>
        <p:sp>
          <p:nvSpPr>
            <p:cNvPr id="15" name="Rectangular Callout 14">
              <a:extLst>
                <a:ext uri="{FF2B5EF4-FFF2-40B4-BE49-F238E27FC236}">
                  <a16:creationId xmlns:a16="http://schemas.microsoft.com/office/drawing/2014/main" id="{17E08DD6-C8F0-E241-92BF-8B3E988F93D7}"/>
                </a:ext>
              </a:extLst>
            </p:cNvPr>
            <p:cNvSpPr/>
            <p:nvPr/>
          </p:nvSpPr>
          <p:spPr>
            <a:xfrm>
              <a:off x="7973786" y="781701"/>
              <a:ext cx="1801586" cy="794745"/>
            </a:xfrm>
            <a:prstGeom prst="wedgeRectCallout">
              <a:avLst>
                <a:gd name="adj1" fmla="val -22837"/>
                <a:gd name="adj2" fmla="val 948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 </a:t>
              </a:r>
            </a:p>
            <a:p>
              <a:pPr algn="ctr"/>
              <a:r>
                <a:rPr lang="en-US" dirty="0"/>
                <a:t>273 K and 298 K</a:t>
              </a:r>
            </a:p>
          </p:txBody>
        </p:sp>
        <p:sp>
          <p:nvSpPr>
            <p:cNvPr id="18" name="Rectangular Callout 17">
              <a:extLst>
                <a:ext uri="{FF2B5EF4-FFF2-40B4-BE49-F238E27FC236}">
                  <a16:creationId xmlns:a16="http://schemas.microsoft.com/office/drawing/2014/main" id="{B725E3FE-9625-AD40-8BCB-F73F7AE9BDAA}"/>
                </a:ext>
              </a:extLst>
            </p:cNvPr>
            <p:cNvSpPr/>
            <p:nvPr/>
          </p:nvSpPr>
          <p:spPr>
            <a:xfrm flipH="1">
              <a:off x="1894114" y="1611086"/>
              <a:ext cx="1398814" cy="734786"/>
            </a:xfrm>
            <a:prstGeom prst="wedgeRectCallout">
              <a:avLst>
                <a:gd name="adj1" fmla="val -22837"/>
                <a:gd name="adj2" fmla="val 948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 195 K </a:t>
              </a:r>
            </a:p>
          </p:txBody>
        </p:sp>
        <p:sp>
          <p:nvSpPr>
            <p:cNvPr id="19" name="Rectangular Callout 18">
              <a:extLst>
                <a:ext uri="{FF2B5EF4-FFF2-40B4-BE49-F238E27FC236}">
                  <a16:creationId xmlns:a16="http://schemas.microsoft.com/office/drawing/2014/main" id="{A8960750-0806-4343-9F2F-6E1035AB3392}"/>
                </a:ext>
              </a:extLst>
            </p:cNvPr>
            <p:cNvSpPr/>
            <p:nvPr/>
          </p:nvSpPr>
          <p:spPr>
            <a:xfrm flipH="1">
              <a:off x="4453095" y="2128157"/>
              <a:ext cx="1273629" cy="734786"/>
            </a:xfrm>
            <a:prstGeom prst="wedgeRectCallout">
              <a:avLst>
                <a:gd name="adj1" fmla="val -79247"/>
                <a:gd name="adj2" fmla="val 68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Location: Figure 2</a:t>
              </a:r>
            </a:p>
          </p:txBody>
        </p:sp>
        <p:sp>
          <p:nvSpPr>
            <p:cNvPr id="20" name="Rectangular Callout 19">
              <a:extLst>
                <a:ext uri="{FF2B5EF4-FFF2-40B4-BE49-F238E27FC236}">
                  <a16:creationId xmlns:a16="http://schemas.microsoft.com/office/drawing/2014/main" id="{C599BA13-4D64-6A48-9D66-8183258C6251}"/>
                </a:ext>
              </a:extLst>
            </p:cNvPr>
            <p:cNvSpPr/>
            <p:nvPr/>
          </p:nvSpPr>
          <p:spPr>
            <a:xfrm>
              <a:off x="5089910" y="4721329"/>
              <a:ext cx="1273629" cy="734786"/>
            </a:xfrm>
            <a:prstGeom prst="wedgeRectCallout">
              <a:avLst>
                <a:gd name="adj1" fmla="val -22837"/>
                <a:gd name="adj2" fmla="val 948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Location: Figure 3</a:t>
              </a:r>
            </a:p>
          </p:txBody>
        </p:sp>
        <p:sp>
          <p:nvSpPr>
            <p:cNvPr id="22" name="Rectangular Callout 21">
              <a:extLst>
                <a:ext uri="{FF2B5EF4-FFF2-40B4-BE49-F238E27FC236}">
                  <a16:creationId xmlns:a16="http://schemas.microsoft.com/office/drawing/2014/main" id="{9C3909E2-1CB7-CD4E-B7A2-B4E5CFC6AF7C}"/>
                </a:ext>
              </a:extLst>
            </p:cNvPr>
            <p:cNvSpPr/>
            <p:nvPr/>
          </p:nvSpPr>
          <p:spPr>
            <a:xfrm flipH="1">
              <a:off x="7634239" y="2345872"/>
              <a:ext cx="1498874" cy="734786"/>
            </a:xfrm>
            <a:prstGeom prst="wedgeRectCallout">
              <a:avLst>
                <a:gd name="adj1" fmla="val 80582"/>
                <a:gd name="adj2" fmla="val 89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a:p>
              <a:pPr algn="ctr"/>
              <a:r>
                <a:rPr lang="en-US" dirty="0"/>
                <a:t>77 K</a:t>
              </a:r>
            </a:p>
          </p:txBody>
        </p:sp>
      </p:grpSp>
      <p:grpSp>
        <p:nvGrpSpPr>
          <p:cNvPr id="9" name="Group 8">
            <a:extLst>
              <a:ext uri="{FF2B5EF4-FFF2-40B4-BE49-F238E27FC236}">
                <a16:creationId xmlns:a16="http://schemas.microsoft.com/office/drawing/2014/main" id="{3D377FB2-B618-8F40-A38A-82053ED40A1A}"/>
              </a:ext>
            </a:extLst>
          </p:cNvPr>
          <p:cNvGrpSpPr/>
          <p:nvPr/>
        </p:nvGrpSpPr>
        <p:grpSpPr>
          <a:xfrm>
            <a:off x="700644" y="2938450"/>
            <a:ext cx="10830296" cy="740572"/>
            <a:chOff x="700644" y="2938450"/>
            <a:chExt cx="10830296" cy="740572"/>
          </a:xfrm>
        </p:grpSpPr>
        <p:sp>
          <p:nvSpPr>
            <p:cNvPr id="7" name="Rectangular Callout 6">
              <a:extLst>
                <a:ext uri="{FF2B5EF4-FFF2-40B4-BE49-F238E27FC236}">
                  <a16:creationId xmlns:a16="http://schemas.microsoft.com/office/drawing/2014/main" id="{67A64468-3780-2B4C-9740-F1A971A68AB0}"/>
                </a:ext>
              </a:extLst>
            </p:cNvPr>
            <p:cNvSpPr/>
            <p:nvPr/>
          </p:nvSpPr>
          <p:spPr>
            <a:xfrm>
              <a:off x="700644" y="2938450"/>
              <a:ext cx="10830296" cy="740572"/>
            </a:xfrm>
            <a:prstGeom prst="wedgeRectCallout">
              <a:avLst>
                <a:gd name="adj1" fmla="val -11732"/>
                <a:gd name="adj2" fmla="val -360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9B3FBF1-60A0-6C4A-B61A-EECE642470AB}"/>
                </a:ext>
              </a:extLst>
            </p:cNvPr>
            <p:cNvPicPr>
              <a:picLocks noChangeAspect="1"/>
            </p:cNvPicPr>
            <p:nvPr/>
          </p:nvPicPr>
          <p:blipFill rotWithShape="1">
            <a:blip r:embed="rId2"/>
            <a:srcRect l="8409" r="17155" b="95645"/>
            <a:stretch/>
          </p:blipFill>
          <p:spPr>
            <a:xfrm>
              <a:off x="770930" y="3020828"/>
              <a:ext cx="10650137" cy="538020"/>
            </a:xfrm>
            <a:prstGeom prst="rect">
              <a:avLst/>
            </a:prstGeom>
          </p:spPr>
        </p:pic>
      </p:grpSp>
    </p:spTree>
    <p:extLst>
      <p:ext uri="{BB962C8B-B14F-4D97-AF65-F5344CB8AC3E}">
        <p14:creationId xmlns:p14="http://schemas.microsoft.com/office/powerpoint/2010/main" val="92479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B37F8-5903-7245-ADED-EAA438D5E51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A0FDB9E-0CE4-0B49-92CA-A7BEA38F7D40}"/>
              </a:ext>
            </a:extLst>
          </p:cNvPr>
          <p:cNvSpPr>
            <a:spLocks noGrp="1"/>
          </p:cNvSpPr>
          <p:nvPr>
            <p:ph idx="1"/>
          </p:nvPr>
        </p:nvSpPr>
        <p:spPr>
          <a:xfrm>
            <a:off x="1141413" y="1872343"/>
            <a:ext cx="10288588" cy="4419600"/>
          </a:xfrm>
        </p:spPr>
        <p:txBody>
          <a:bodyPr>
            <a:noAutofit/>
          </a:bodyPr>
          <a:lstStyle/>
          <a:p>
            <a:r>
              <a:rPr lang="en-US" dirty="0">
                <a:cs typeface="Times New Roman" panose="02020603050405020304" pitchFamily="18" charset="0"/>
              </a:rPr>
              <a:t>The code successfully automatically retrieved the full texts of journal articles </a:t>
            </a:r>
          </a:p>
          <a:p>
            <a:r>
              <a:rPr lang="en-US" dirty="0">
                <a:cs typeface="Times New Roman" panose="02020603050405020304" pitchFamily="18" charset="0"/>
              </a:rPr>
              <a:t>All classifiers tested had higher accuracies than their corresponding null accuracy (Support Vector Classifier and Decision Tree with </a:t>
            </a:r>
            <a:r>
              <a:rPr lang="en-US" dirty="0" err="1">
                <a:cs typeface="Times New Roman" panose="02020603050405020304" pitchFamily="18" charset="0"/>
              </a:rPr>
              <a:t>AdaBoost</a:t>
            </a:r>
            <a:r>
              <a:rPr lang="en-US" dirty="0">
                <a:cs typeface="Times New Roman" panose="02020603050405020304" pitchFamily="18" charset="0"/>
              </a:rPr>
              <a:t> performed best)</a:t>
            </a:r>
          </a:p>
          <a:p>
            <a:r>
              <a:rPr lang="en-US" dirty="0">
                <a:cs typeface="Times New Roman" panose="02020603050405020304" pitchFamily="18" charset="0"/>
              </a:rPr>
              <a:t>Binary classifiers outperformed the three group classifier </a:t>
            </a:r>
          </a:p>
          <a:p>
            <a:r>
              <a:rPr lang="en-US" dirty="0">
                <a:cs typeface="Times New Roman" panose="02020603050405020304" pitchFamily="18" charset="0"/>
              </a:rPr>
              <a:t>The tertiary classifier gave more comprehensive results </a:t>
            </a:r>
          </a:p>
          <a:p>
            <a:r>
              <a:rPr lang="en-US" dirty="0">
                <a:cs typeface="Times New Roman" panose="02020603050405020304" pitchFamily="18" charset="0"/>
              </a:rPr>
              <a:t>Multicomponent f-score much lower than other classes ⇒ Less data available </a:t>
            </a:r>
          </a:p>
          <a:p>
            <a:r>
              <a:rPr lang="en-US" dirty="0">
                <a:cs typeface="Times New Roman" panose="02020603050405020304" pitchFamily="18" charset="0"/>
              </a:rPr>
              <a:t>Important sentences were successfully detected in the full article ⇒ These sentences contain information about the isotherms</a:t>
            </a:r>
          </a:p>
        </p:txBody>
      </p:sp>
    </p:spTree>
    <p:extLst>
      <p:ext uri="{BB962C8B-B14F-4D97-AF65-F5344CB8AC3E}">
        <p14:creationId xmlns:p14="http://schemas.microsoft.com/office/powerpoint/2010/main" val="1770011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0C4C-F91D-2B4D-B0AF-DBCE231DB2D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CBE5D44B-0461-8F41-A9DD-08E05B87D571}"/>
              </a:ext>
            </a:extLst>
          </p:cNvPr>
          <p:cNvSpPr>
            <a:spLocks noGrp="1"/>
          </p:cNvSpPr>
          <p:nvPr>
            <p:ph idx="1"/>
          </p:nvPr>
        </p:nvSpPr>
        <p:spPr>
          <a:xfrm>
            <a:off x="1143000" y="1988230"/>
            <a:ext cx="9905999" cy="4107770"/>
          </a:xfrm>
        </p:spPr>
        <p:txBody>
          <a:bodyPr/>
          <a:lstStyle/>
          <a:p>
            <a:r>
              <a:rPr lang="en-US" dirty="0"/>
              <a:t>Automating retrieval and classification are stepping stones to further automation</a:t>
            </a:r>
          </a:p>
          <a:p>
            <a:r>
              <a:rPr lang="en-US" dirty="0"/>
              <a:t>While I am still at NIST I will continue to work on the natural language processor</a:t>
            </a:r>
          </a:p>
          <a:p>
            <a:r>
              <a:rPr lang="en-US" dirty="0"/>
              <a:t>This summer the new interns at NIST will use the classifier I developed to expedite the digitization process</a:t>
            </a:r>
          </a:p>
          <a:p>
            <a:r>
              <a:rPr lang="en-US" dirty="0"/>
              <a:t>Future work on automation: scraping picture captions, extracting metadata, automatic digitization of isotherm</a:t>
            </a:r>
          </a:p>
        </p:txBody>
      </p:sp>
    </p:spTree>
    <p:extLst>
      <p:ext uri="{BB962C8B-B14F-4D97-AF65-F5344CB8AC3E}">
        <p14:creationId xmlns:p14="http://schemas.microsoft.com/office/powerpoint/2010/main" val="225659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6BF322-2E6D-CE40-86B2-7992CA0D3548}"/>
              </a:ext>
            </a:extLst>
          </p:cNvPr>
          <p:cNvPicPr>
            <a:picLocks noGrp="1" noChangeAspect="1"/>
          </p:cNvPicPr>
          <p:nvPr>
            <p:ph idx="1"/>
          </p:nvPr>
        </p:nvPicPr>
        <p:blipFill>
          <a:blip r:embed="rId3"/>
          <a:stretch>
            <a:fillRect/>
          </a:stretch>
        </p:blipFill>
        <p:spPr>
          <a:xfrm>
            <a:off x="224908" y="884700"/>
            <a:ext cx="3706531" cy="4857296"/>
          </a:xfrm>
        </p:spPr>
      </p:pic>
      <p:pic>
        <p:nvPicPr>
          <p:cNvPr id="7" name="Picture 6">
            <a:extLst>
              <a:ext uri="{FF2B5EF4-FFF2-40B4-BE49-F238E27FC236}">
                <a16:creationId xmlns:a16="http://schemas.microsoft.com/office/drawing/2014/main" id="{31BF8A0C-5631-3749-843F-55E5D8A33133}"/>
              </a:ext>
            </a:extLst>
          </p:cNvPr>
          <p:cNvPicPr>
            <a:picLocks noChangeAspect="1"/>
          </p:cNvPicPr>
          <p:nvPr/>
        </p:nvPicPr>
        <p:blipFill>
          <a:blip r:embed="rId4"/>
          <a:stretch>
            <a:fillRect/>
          </a:stretch>
        </p:blipFill>
        <p:spPr>
          <a:xfrm>
            <a:off x="5430719" y="884700"/>
            <a:ext cx="5782501" cy="2130990"/>
          </a:xfrm>
          <a:prstGeom prst="rect">
            <a:avLst/>
          </a:prstGeom>
        </p:spPr>
      </p:pic>
      <p:pic>
        <p:nvPicPr>
          <p:cNvPr id="9" name="Picture 8">
            <a:extLst>
              <a:ext uri="{FF2B5EF4-FFF2-40B4-BE49-F238E27FC236}">
                <a16:creationId xmlns:a16="http://schemas.microsoft.com/office/drawing/2014/main" id="{FB52833C-D36F-A643-B169-044013238E1D}"/>
              </a:ext>
            </a:extLst>
          </p:cNvPr>
          <p:cNvPicPr>
            <a:picLocks noChangeAspect="1"/>
          </p:cNvPicPr>
          <p:nvPr/>
        </p:nvPicPr>
        <p:blipFill>
          <a:blip r:embed="rId5"/>
          <a:stretch>
            <a:fillRect/>
          </a:stretch>
        </p:blipFill>
        <p:spPr>
          <a:xfrm>
            <a:off x="4722629" y="4068567"/>
            <a:ext cx="7198680" cy="2298144"/>
          </a:xfrm>
          <a:prstGeom prst="rect">
            <a:avLst/>
          </a:prstGeom>
        </p:spPr>
      </p:pic>
      <p:sp>
        <p:nvSpPr>
          <p:cNvPr id="10" name="Right Arrow 9">
            <a:extLst>
              <a:ext uri="{FF2B5EF4-FFF2-40B4-BE49-F238E27FC236}">
                <a16:creationId xmlns:a16="http://schemas.microsoft.com/office/drawing/2014/main" id="{5F729DF3-66E4-454C-A3E2-9E3344E9E1EE}"/>
              </a:ext>
            </a:extLst>
          </p:cNvPr>
          <p:cNvSpPr/>
          <p:nvPr/>
        </p:nvSpPr>
        <p:spPr>
          <a:xfrm>
            <a:off x="4306072" y="1672792"/>
            <a:ext cx="750014" cy="554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CC4A0A7-FC62-3A48-880F-7F6F1C34F6BC}"/>
              </a:ext>
            </a:extLst>
          </p:cNvPr>
          <p:cNvSpPr/>
          <p:nvPr/>
        </p:nvSpPr>
        <p:spPr>
          <a:xfrm rot="5400000">
            <a:off x="7946961" y="3264726"/>
            <a:ext cx="750014" cy="554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1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553A68-CF58-CC4E-8A66-18EA94D09D20}"/>
              </a:ext>
            </a:extLst>
          </p:cNvPr>
          <p:cNvPicPr>
            <a:picLocks noGrp="1" noChangeAspect="1"/>
          </p:cNvPicPr>
          <p:nvPr>
            <p:ph idx="1"/>
          </p:nvPr>
        </p:nvPicPr>
        <p:blipFill>
          <a:blip r:embed="rId2"/>
          <a:stretch>
            <a:fillRect/>
          </a:stretch>
        </p:blipFill>
        <p:spPr>
          <a:xfrm>
            <a:off x="2255235" y="3649852"/>
            <a:ext cx="8242136" cy="2919090"/>
          </a:xfrm>
        </p:spPr>
      </p:pic>
      <p:sp>
        <p:nvSpPr>
          <p:cNvPr id="6" name="Line Callout 1 5">
            <a:extLst>
              <a:ext uri="{FF2B5EF4-FFF2-40B4-BE49-F238E27FC236}">
                <a16:creationId xmlns:a16="http://schemas.microsoft.com/office/drawing/2014/main" id="{FE5F4746-C628-2B44-A5C4-A165416B191B}"/>
              </a:ext>
            </a:extLst>
          </p:cNvPr>
          <p:cNvSpPr/>
          <p:nvPr/>
        </p:nvSpPr>
        <p:spPr>
          <a:xfrm flipH="1">
            <a:off x="2275114" y="2438399"/>
            <a:ext cx="2764970" cy="664030"/>
          </a:xfrm>
          <a:prstGeom prst="borderCallout1">
            <a:avLst>
              <a:gd name="adj1" fmla="val 18750"/>
              <a:gd name="adj2" fmla="val -8333"/>
              <a:gd name="adj3" fmla="val 316288"/>
              <a:gd name="adj4" fmla="val -4622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t>Adsorbate(s)</a:t>
            </a:r>
          </a:p>
        </p:txBody>
      </p:sp>
      <p:sp>
        <p:nvSpPr>
          <p:cNvPr id="7" name="Rectangle 6">
            <a:extLst>
              <a:ext uri="{FF2B5EF4-FFF2-40B4-BE49-F238E27FC236}">
                <a16:creationId xmlns:a16="http://schemas.microsoft.com/office/drawing/2014/main" id="{96B7FA90-6067-D44E-AEDF-14E2A3AA524F}"/>
              </a:ext>
            </a:extLst>
          </p:cNvPr>
          <p:cNvSpPr/>
          <p:nvPr/>
        </p:nvSpPr>
        <p:spPr>
          <a:xfrm>
            <a:off x="1562097" y="1000017"/>
            <a:ext cx="9628415" cy="586764"/>
          </a:xfrm>
          <a:prstGeom prst="rect">
            <a:avLst/>
          </a:prstGeom>
        </p:spPr>
        <p:txBody>
          <a:bodyPr wrap="square">
            <a:spAutoFit/>
          </a:bodyPr>
          <a:lstStyle/>
          <a:p>
            <a:pPr marR="0" lvl="0">
              <a:lnSpc>
                <a:spcPct val="150000"/>
              </a:lnSpc>
              <a:spcBef>
                <a:spcPts val="0"/>
              </a:spcBef>
              <a:spcAft>
                <a:spcPts val="0"/>
              </a:spcAft>
            </a:pPr>
            <a:r>
              <a:rPr lang="en-US" sz="2400" dirty="0">
                <a:ea typeface="Calibri" panose="020F0502020204030204" pitchFamily="34" charset="0"/>
                <a:cs typeface="Times New Roman" panose="02020603050405020304" pitchFamily="18" charset="0"/>
              </a:rPr>
              <a:t>2.  Adsorbate – substance in the adsorbed state</a:t>
            </a:r>
          </a:p>
        </p:txBody>
      </p:sp>
      <p:sp>
        <p:nvSpPr>
          <p:cNvPr id="8" name="Rectangle 7">
            <a:extLst>
              <a:ext uri="{FF2B5EF4-FFF2-40B4-BE49-F238E27FC236}">
                <a16:creationId xmlns:a16="http://schemas.microsoft.com/office/drawing/2014/main" id="{7B9AD03D-7726-3A44-9041-7786B44DC77C}"/>
              </a:ext>
            </a:extLst>
          </p:cNvPr>
          <p:cNvSpPr/>
          <p:nvPr/>
        </p:nvSpPr>
        <p:spPr>
          <a:xfrm>
            <a:off x="2451264" y="6291943"/>
            <a:ext cx="4014850" cy="276999"/>
          </a:xfrm>
          <a:prstGeom prst="rect">
            <a:avLst/>
          </a:prstGeom>
        </p:spPr>
        <p:txBody>
          <a:bodyPr wrap="square">
            <a:spAutoFit/>
          </a:bodyPr>
          <a:lstStyle/>
          <a:p>
            <a:r>
              <a:rPr lang="en-US" sz="1200" dirty="0">
                <a:solidFill>
                  <a:schemeClr val="bg1"/>
                </a:solidFill>
              </a:rPr>
              <a:t>https://</a:t>
            </a:r>
            <a:r>
              <a:rPr lang="en-US" sz="1200" dirty="0" err="1">
                <a:solidFill>
                  <a:schemeClr val="bg1"/>
                </a:solidFill>
              </a:rPr>
              <a:t>simple.wikipedia.org</a:t>
            </a:r>
            <a:r>
              <a:rPr lang="en-US" sz="1200" dirty="0">
                <a:solidFill>
                  <a:schemeClr val="bg1"/>
                </a:solidFill>
              </a:rPr>
              <a:t>/wiki/Adsorption</a:t>
            </a:r>
          </a:p>
        </p:txBody>
      </p:sp>
      <p:sp>
        <p:nvSpPr>
          <p:cNvPr id="9" name="Rectangle 8">
            <a:extLst>
              <a:ext uri="{FF2B5EF4-FFF2-40B4-BE49-F238E27FC236}">
                <a16:creationId xmlns:a16="http://schemas.microsoft.com/office/drawing/2014/main" id="{005FD32E-98B4-B94B-AA28-AB01DEC7D8E3}"/>
              </a:ext>
            </a:extLst>
          </p:cNvPr>
          <p:cNvSpPr/>
          <p:nvPr/>
        </p:nvSpPr>
        <p:spPr>
          <a:xfrm>
            <a:off x="1562098" y="459506"/>
            <a:ext cx="9628415" cy="586764"/>
          </a:xfrm>
          <a:prstGeom prst="rect">
            <a:avLst/>
          </a:prstGeom>
        </p:spPr>
        <p:txBody>
          <a:bodyPr wrap="square">
            <a:spAutoFit/>
          </a:bodyPr>
          <a:lstStyle/>
          <a:p>
            <a:pPr marL="342900" indent="-342900">
              <a:lnSpc>
                <a:spcPct val="150000"/>
              </a:lnSpc>
              <a:buFont typeface="+mj-lt"/>
              <a:buAutoNum type="arabicPeriod"/>
            </a:pPr>
            <a:r>
              <a:rPr lang="en-US" sz="2400" dirty="0">
                <a:ea typeface="Calibri" panose="020F0502020204030204" pitchFamily="34" charset="0"/>
                <a:cs typeface="Times New Roman" panose="02020603050405020304" pitchFamily="18" charset="0"/>
              </a:rPr>
              <a:t>Adsorption – enrichment of one or more components in an interfacial layer</a:t>
            </a:r>
          </a:p>
        </p:txBody>
      </p:sp>
      <p:sp>
        <p:nvSpPr>
          <p:cNvPr id="10" name="Rectangle 9">
            <a:extLst>
              <a:ext uri="{FF2B5EF4-FFF2-40B4-BE49-F238E27FC236}">
                <a16:creationId xmlns:a16="http://schemas.microsoft.com/office/drawing/2014/main" id="{4DF7031E-30BA-F642-AAC5-1065A41E97D0}"/>
              </a:ext>
            </a:extLst>
          </p:cNvPr>
          <p:cNvSpPr/>
          <p:nvPr/>
        </p:nvSpPr>
        <p:spPr>
          <a:xfrm>
            <a:off x="1562096" y="1553574"/>
            <a:ext cx="9628415" cy="586764"/>
          </a:xfrm>
          <a:prstGeom prst="rect">
            <a:avLst/>
          </a:prstGeom>
        </p:spPr>
        <p:txBody>
          <a:bodyPr wrap="square">
            <a:spAutoFit/>
          </a:bodyPr>
          <a:lstStyle/>
          <a:p>
            <a:pPr marR="0" lvl="0">
              <a:lnSpc>
                <a:spcPct val="150000"/>
              </a:lnSpc>
              <a:spcBef>
                <a:spcPts val="0"/>
              </a:spcBef>
              <a:spcAft>
                <a:spcPts val="0"/>
              </a:spcAft>
            </a:pPr>
            <a:r>
              <a:rPr lang="en-US" sz="2400" dirty="0">
                <a:ea typeface="Calibri" panose="020F0502020204030204" pitchFamily="34" charset="0"/>
                <a:cs typeface="Times New Roman" panose="02020603050405020304" pitchFamily="18" charset="0"/>
              </a:rPr>
              <a:t>3.  Adsorbent – solid material on which adsorption occurs</a:t>
            </a:r>
          </a:p>
        </p:txBody>
      </p:sp>
    </p:spTree>
    <p:extLst>
      <p:ext uri="{BB962C8B-B14F-4D97-AF65-F5344CB8AC3E}">
        <p14:creationId xmlns:p14="http://schemas.microsoft.com/office/powerpoint/2010/main" val="181534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536D27-C0EE-584E-B015-E91F9F5E3834}"/>
              </a:ext>
            </a:extLst>
          </p:cNvPr>
          <p:cNvSpPr>
            <a:spLocks noGrp="1"/>
          </p:cNvSpPr>
          <p:nvPr>
            <p:ph idx="1"/>
          </p:nvPr>
        </p:nvSpPr>
        <p:spPr>
          <a:xfrm>
            <a:off x="1143000" y="4742316"/>
            <a:ext cx="9905999" cy="1941513"/>
          </a:xfrm>
        </p:spPr>
        <p:txBody>
          <a:bodyPr/>
          <a:lstStyle/>
          <a:p>
            <a:pPr marL="0" indent="0">
              <a:buNone/>
            </a:pPr>
            <a:r>
              <a:rPr lang="en-US" dirty="0"/>
              <a:t>Adsorption Isotherm – a curve on a diagram joining points representing states or conditions of equal temperature; the amount adsorbed will be recorded over changing pressure or change amount of adsorbate in multicomponent adsorption</a:t>
            </a:r>
          </a:p>
          <a:p>
            <a:endParaRPr lang="en-US" dirty="0"/>
          </a:p>
        </p:txBody>
      </p:sp>
      <p:pic>
        <p:nvPicPr>
          <p:cNvPr id="4" name="Picture 3">
            <a:extLst>
              <a:ext uri="{FF2B5EF4-FFF2-40B4-BE49-F238E27FC236}">
                <a16:creationId xmlns:a16="http://schemas.microsoft.com/office/drawing/2014/main" id="{CA4D9250-3EC5-1C43-8989-B99C60CF5042}"/>
              </a:ext>
            </a:extLst>
          </p:cNvPr>
          <p:cNvPicPr>
            <a:picLocks noChangeAspect="1"/>
          </p:cNvPicPr>
          <p:nvPr/>
        </p:nvPicPr>
        <p:blipFill rotWithShape="1">
          <a:blip r:embed="rId2"/>
          <a:srcRect l="16777" r="50091" b="20883"/>
          <a:stretch/>
        </p:blipFill>
        <p:spPr>
          <a:xfrm>
            <a:off x="3905992" y="480275"/>
            <a:ext cx="4018807" cy="3536553"/>
          </a:xfrm>
          <a:prstGeom prst="rect">
            <a:avLst/>
          </a:prstGeom>
        </p:spPr>
      </p:pic>
      <p:sp>
        <p:nvSpPr>
          <p:cNvPr id="5" name="Line Callout 1 4">
            <a:extLst>
              <a:ext uri="{FF2B5EF4-FFF2-40B4-BE49-F238E27FC236}">
                <a16:creationId xmlns:a16="http://schemas.microsoft.com/office/drawing/2014/main" id="{BC3066BF-E61D-B542-A84C-58ABB894D3D1}"/>
              </a:ext>
            </a:extLst>
          </p:cNvPr>
          <p:cNvSpPr/>
          <p:nvPr/>
        </p:nvSpPr>
        <p:spPr>
          <a:xfrm>
            <a:off x="8860972" y="3102429"/>
            <a:ext cx="1578428" cy="1121228"/>
          </a:xfrm>
          <a:prstGeom prst="borderCallout1">
            <a:avLst>
              <a:gd name="adj1" fmla="val 18750"/>
              <a:gd name="adj2" fmla="val -8333"/>
              <a:gd name="adj3" fmla="val 62985"/>
              <a:gd name="adj4" fmla="val -143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x-axis: pressure or mole fraction</a:t>
            </a:r>
          </a:p>
        </p:txBody>
      </p:sp>
      <p:sp>
        <p:nvSpPr>
          <p:cNvPr id="6" name="Line Callout 1 5">
            <a:extLst>
              <a:ext uri="{FF2B5EF4-FFF2-40B4-BE49-F238E27FC236}">
                <a16:creationId xmlns:a16="http://schemas.microsoft.com/office/drawing/2014/main" id="{EEE8DB04-62D6-DF4F-8A6D-B98D79045E5E}"/>
              </a:ext>
            </a:extLst>
          </p:cNvPr>
          <p:cNvSpPr/>
          <p:nvPr/>
        </p:nvSpPr>
        <p:spPr>
          <a:xfrm flipH="1">
            <a:off x="1143000" y="1513116"/>
            <a:ext cx="1578428" cy="1121228"/>
          </a:xfrm>
          <a:prstGeom prst="borderCallout1">
            <a:avLst>
              <a:gd name="adj1" fmla="val 18750"/>
              <a:gd name="adj2" fmla="val -8333"/>
              <a:gd name="adj3" fmla="val 47451"/>
              <a:gd name="adj4" fmla="val -886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y-axis: amount adsorbed</a:t>
            </a:r>
          </a:p>
        </p:txBody>
      </p:sp>
    </p:spTree>
    <p:extLst>
      <p:ext uri="{BB962C8B-B14F-4D97-AF65-F5344CB8AC3E}">
        <p14:creationId xmlns:p14="http://schemas.microsoft.com/office/powerpoint/2010/main" val="361707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2B38-9B68-9848-BEB4-3934DD7007D1}"/>
              </a:ext>
            </a:extLst>
          </p:cNvPr>
          <p:cNvSpPr>
            <a:spLocks noGrp="1"/>
          </p:cNvSpPr>
          <p:nvPr>
            <p:ph type="title"/>
          </p:nvPr>
        </p:nvSpPr>
        <p:spPr/>
        <p:txBody>
          <a:bodyPr/>
          <a:lstStyle/>
          <a:p>
            <a:r>
              <a:rPr lang="en-US" dirty="0"/>
              <a:t>Why is adsorption important?</a:t>
            </a:r>
          </a:p>
        </p:txBody>
      </p:sp>
      <p:sp>
        <p:nvSpPr>
          <p:cNvPr id="3" name="Content Placeholder 2">
            <a:extLst>
              <a:ext uri="{FF2B5EF4-FFF2-40B4-BE49-F238E27FC236}">
                <a16:creationId xmlns:a16="http://schemas.microsoft.com/office/drawing/2014/main" id="{58816689-08EB-144C-9C62-B247D36489C4}"/>
              </a:ext>
            </a:extLst>
          </p:cNvPr>
          <p:cNvSpPr>
            <a:spLocks noGrp="1"/>
          </p:cNvSpPr>
          <p:nvPr>
            <p:ph idx="1"/>
          </p:nvPr>
        </p:nvSpPr>
        <p:spPr>
          <a:xfrm>
            <a:off x="1141412" y="1854200"/>
            <a:ext cx="9905999" cy="3937001"/>
          </a:xfrm>
        </p:spPr>
        <p:txBody>
          <a:bodyPr/>
          <a:lstStyle/>
          <a:p>
            <a:r>
              <a:rPr lang="en-US" dirty="0">
                <a:cs typeface="Times New Roman" panose="02020603050405020304" pitchFamily="18" charset="0"/>
              </a:rPr>
              <a:t>Commercial and industrial applications for adsorption are wide ranging, including removal of excess CO</a:t>
            </a:r>
            <a:r>
              <a:rPr lang="en-US" baseline="-25000" dirty="0">
                <a:cs typeface="Times New Roman" panose="02020603050405020304" pitchFamily="18" charset="0"/>
              </a:rPr>
              <a:t>2</a:t>
            </a:r>
            <a:r>
              <a:rPr lang="en-US" dirty="0">
                <a:cs typeface="Times New Roman" panose="02020603050405020304" pitchFamily="18" charset="0"/>
              </a:rPr>
              <a:t> from flue gas streams and solid-based chemical separations (as alternative to thermal separations like distillation)</a:t>
            </a:r>
          </a:p>
          <a:p>
            <a:r>
              <a:rPr lang="en-US" dirty="0">
                <a:cs typeface="Times New Roman" panose="02020603050405020304" pitchFamily="18" charset="0"/>
              </a:rPr>
              <a:t>Database aids in future research and development by giving researchers and companies data to compare to</a:t>
            </a:r>
          </a:p>
          <a:p>
            <a:endParaRPr lang="en-US" dirty="0"/>
          </a:p>
        </p:txBody>
      </p:sp>
    </p:spTree>
    <p:extLst>
      <p:ext uri="{BB962C8B-B14F-4D97-AF65-F5344CB8AC3E}">
        <p14:creationId xmlns:p14="http://schemas.microsoft.com/office/powerpoint/2010/main" val="223800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A638D7-C8EC-3047-AA79-FD343A58CC94}"/>
              </a:ext>
            </a:extLst>
          </p:cNvPr>
          <p:cNvSpPr>
            <a:spLocks noGrp="1"/>
          </p:cNvSpPr>
          <p:nvPr>
            <p:ph type="title"/>
          </p:nvPr>
        </p:nvSpPr>
        <p:spPr/>
        <p:txBody>
          <a:bodyPr/>
          <a:lstStyle/>
          <a:p>
            <a:r>
              <a:rPr lang="en-US" dirty="0"/>
              <a:t>Goal: automate part of data extraction process</a:t>
            </a:r>
          </a:p>
        </p:txBody>
      </p:sp>
      <p:sp>
        <p:nvSpPr>
          <p:cNvPr id="3" name="Content Placeholder 2">
            <a:extLst>
              <a:ext uri="{FF2B5EF4-FFF2-40B4-BE49-F238E27FC236}">
                <a16:creationId xmlns:a16="http://schemas.microsoft.com/office/drawing/2014/main" id="{E2778AC7-3A22-D447-934E-7D41C510DD4D}"/>
              </a:ext>
            </a:extLst>
          </p:cNvPr>
          <p:cNvSpPr>
            <a:spLocks noGrp="1"/>
          </p:cNvSpPr>
          <p:nvPr>
            <p:ph idx="1"/>
          </p:nvPr>
        </p:nvSpPr>
        <p:spPr/>
        <p:txBody>
          <a:bodyPr>
            <a:normAutofit/>
          </a:bodyPr>
          <a:lstStyle/>
          <a:p>
            <a:pPr marL="342900" indent="-342900">
              <a:lnSpc>
                <a:spcPct val="100000"/>
              </a:lnSpc>
              <a:spcAft>
                <a:spcPts val="600"/>
              </a:spcAft>
            </a:pPr>
            <a:r>
              <a:rPr lang="en-US" dirty="0">
                <a:cs typeface="Times New Roman" panose="02020603050405020304" pitchFamily="18" charset="0"/>
              </a:rPr>
              <a:t>Automate the process of retrieving the full Hypertext Markup Language (HTML) text of a journal article</a:t>
            </a:r>
          </a:p>
          <a:p>
            <a:pPr marL="342900" indent="-342900">
              <a:lnSpc>
                <a:spcPct val="100000"/>
              </a:lnSpc>
              <a:spcAft>
                <a:spcPts val="600"/>
              </a:spcAft>
            </a:pPr>
            <a:r>
              <a:rPr lang="en-US" dirty="0">
                <a:cs typeface="Times New Roman" panose="02020603050405020304" pitchFamily="18" charset="0"/>
              </a:rPr>
              <a:t>Automatically determine if a journal article contains adsorption isotherm data and what type of isotherm data it contains</a:t>
            </a:r>
          </a:p>
          <a:p>
            <a:pPr marL="342900" indent="-342900">
              <a:lnSpc>
                <a:spcPct val="100000"/>
              </a:lnSpc>
              <a:spcAft>
                <a:spcPts val="600"/>
              </a:spcAft>
            </a:pPr>
            <a:r>
              <a:rPr lang="en-US" dirty="0">
                <a:cs typeface="Times New Roman" panose="02020603050405020304" pitchFamily="18" charset="0"/>
              </a:rPr>
              <a:t>Automate the extraction of additional information, metadata, needed for each isotherm. This includes adsorbent, adsorbate, temperature, pressure units, adsorption units, the location of the isotherm data within the paper, and if the isotherm is single-component or multicomponent.</a:t>
            </a:r>
            <a:endParaRPr lang="en-US" dirty="0"/>
          </a:p>
        </p:txBody>
      </p:sp>
    </p:spTree>
    <p:extLst>
      <p:ext uri="{BB962C8B-B14F-4D97-AF65-F5344CB8AC3E}">
        <p14:creationId xmlns:p14="http://schemas.microsoft.com/office/powerpoint/2010/main" val="26768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A650-EF00-9B4A-BD3D-D3A015D0C027}"/>
              </a:ext>
            </a:extLst>
          </p:cNvPr>
          <p:cNvSpPr>
            <a:spLocks noGrp="1"/>
          </p:cNvSpPr>
          <p:nvPr>
            <p:ph type="title"/>
          </p:nvPr>
        </p:nvSpPr>
        <p:spPr/>
        <p:txBody>
          <a:bodyPr/>
          <a:lstStyle/>
          <a:p>
            <a:r>
              <a:rPr lang="en-US" dirty="0"/>
              <a:t>Automatic retrieval of full html text</a:t>
            </a:r>
          </a:p>
        </p:txBody>
      </p:sp>
      <p:sp>
        <p:nvSpPr>
          <p:cNvPr id="3" name="Text Placeholder 2">
            <a:extLst>
              <a:ext uri="{FF2B5EF4-FFF2-40B4-BE49-F238E27FC236}">
                <a16:creationId xmlns:a16="http://schemas.microsoft.com/office/drawing/2014/main" id="{528DCF89-4F10-A942-A55B-287138CABE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7055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84F2A1-6FDD-0E49-A389-4B6122E2B5F5}"/>
              </a:ext>
            </a:extLst>
          </p:cNvPr>
          <p:cNvSpPr>
            <a:spLocks noGrp="1"/>
          </p:cNvSpPr>
          <p:nvPr>
            <p:ph idx="1"/>
          </p:nvPr>
        </p:nvSpPr>
        <p:spPr>
          <a:xfrm>
            <a:off x="832124" y="151513"/>
            <a:ext cx="2124301" cy="602571"/>
          </a:xfrm>
        </p:spPr>
        <p:style>
          <a:lnRef idx="2">
            <a:schemeClr val="dk1">
              <a:shade val="50000"/>
            </a:schemeClr>
          </a:lnRef>
          <a:fillRef idx="1">
            <a:schemeClr val="dk1"/>
          </a:fillRef>
          <a:effectRef idx="0">
            <a:schemeClr val="dk1"/>
          </a:effectRef>
          <a:fontRef idx="minor">
            <a:schemeClr val="lt1"/>
          </a:fontRef>
        </p:style>
        <p:txBody>
          <a:bodyPr/>
          <a:lstStyle/>
          <a:p>
            <a:pPr marL="0" indent="0" algn="ctr">
              <a:buNone/>
            </a:pPr>
            <a:r>
              <a:rPr lang="en-US" dirty="0"/>
              <a:t>List of DOIs</a:t>
            </a:r>
          </a:p>
        </p:txBody>
      </p:sp>
      <p:pic>
        <p:nvPicPr>
          <p:cNvPr id="7" name="Picture 6">
            <a:extLst>
              <a:ext uri="{FF2B5EF4-FFF2-40B4-BE49-F238E27FC236}">
                <a16:creationId xmlns:a16="http://schemas.microsoft.com/office/drawing/2014/main" id="{AEB50E34-EED8-3B43-AB65-0E7732E53CEB}"/>
              </a:ext>
            </a:extLst>
          </p:cNvPr>
          <p:cNvPicPr>
            <a:picLocks noChangeAspect="1"/>
          </p:cNvPicPr>
          <p:nvPr/>
        </p:nvPicPr>
        <p:blipFill>
          <a:blip r:embed="rId2"/>
          <a:stretch>
            <a:fillRect/>
          </a:stretch>
        </p:blipFill>
        <p:spPr>
          <a:xfrm>
            <a:off x="588149" y="892629"/>
            <a:ext cx="2612250" cy="1351736"/>
          </a:xfrm>
          <a:prstGeom prst="rect">
            <a:avLst/>
          </a:prstGeom>
        </p:spPr>
      </p:pic>
      <p:pic>
        <p:nvPicPr>
          <p:cNvPr id="72" name="Picture 71">
            <a:extLst>
              <a:ext uri="{FF2B5EF4-FFF2-40B4-BE49-F238E27FC236}">
                <a16:creationId xmlns:a16="http://schemas.microsoft.com/office/drawing/2014/main" id="{340DDFA6-946F-F148-A5A6-B76A52E27B05}"/>
              </a:ext>
            </a:extLst>
          </p:cNvPr>
          <p:cNvPicPr>
            <a:picLocks noChangeAspect="1"/>
          </p:cNvPicPr>
          <p:nvPr/>
        </p:nvPicPr>
        <p:blipFill rotWithShape="1">
          <a:blip r:embed="rId3"/>
          <a:srcRect r="32997"/>
          <a:stretch/>
        </p:blipFill>
        <p:spPr>
          <a:xfrm>
            <a:off x="8675913" y="892629"/>
            <a:ext cx="2916586" cy="3383522"/>
          </a:xfrm>
          <a:prstGeom prst="rect">
            <a:avLst/>
          </a:prstGeom>
        </p:spPr>
      </p:pic>
      <p:pic>
        <p:nvPicPr>
          <p:cNvPr id="10" name="Picture 9">
            <a:extLst>
              <a:ext uri="{FF2B5EF4-FFF2-40B4-BE49-F238E27FC236}">
                <a16:creationId xmlns:a16="http://schemas.microsoft.com/office/drawing/2014/main" id="{CC5A05B3-8209-F644-905A-C5C767B2C67F}"/>
              </a:ext>
            </a:extLst>
          </p:cNvPr>
          <p:cNvPicPr>
            <a:picLocks noChangeAspect="1"/>
          </p:cNvPicPr>
          <p:nvPr/>
        </p:nvPicPr>
        <p:blipFill rotWithShape="1">
          <a:blip r:embed="rId4"/>
          <a:srcRect t="8604"/>
          <a:stretch/>
        </p:blipFill>
        <p:spPr>
          <a:xfrm>
            <a:off x="4295926" y="892629"/>
            <a:ext cx="3099403" cy="3122386"/>
          </a:xfrm>
          <a:prstGeom prst="rect">
            <a:avLst/>
          </a:prstGeom>
        </p:spPr>
      </p:pic>
      <p:sp>
        <p:nvSpPr>
          <p:cNvPr id="74" name="Content Placeholder 2">
            <a:extLst>
              <a:ext uri="{FF2B5EF4-FFF2-40B4-BE49-F238E27FC236}">
                <a16:creationId xmlns:a16="http://schemas.microsoft.com/office/drawing/2014/main" id="{7F45C332-D63A-B04E-8602-9386C9E01270}"/>
              </a:ext>
            </a:extLst>
          </p:cNvPr>
          <p:cNvSpPr txBox="1">
            <a:spLocks/>
          </p:cNvSpPr>
          <p:nvPr/>
        </p:nvSpPr>
        <p:spPr>
          <a:xfrm>
            <a:off x="3962595" y="151513"/>
            <a:ext cx="3766066" cy="60257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t>Bash Loop to Run Code</a:t>
            </a:r>
          </a:p>
        </p:txBody>
      </p:sp>
      <p:cxnSp>
        <p:nvCxnSpPr>
          <p:cNvPr id="12" name="Straight Arrow Connector 11">
            <a:extLst>
              <a:ext uri="{FF2B5EF4-FFF2-40B4-BE49-F238E27FC236}">
                <a16:creationId xmlns:a16="http://schemas.microsoft.com/office/drawing/2014/main" id="{2697DDEA-72F6-CD4A-9D36-2183B033C3AA}"/>
              </a:ext>
            </a:extLst>
          </p:cNvPr>
          <p:cNvCxnSpPr>
            <a:cxnSpLocks/>
          </p:cNvCxnSpPr>
          <p:nvPr/>
        </p:nvCxnSpPr>
        <p:spPr>
          <a:xfrm>
            <a:off x="2806549" y="1872343"/>
            <a:ext cx="2048480" cy="5471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F0E1B0E-E9AC-D44C-9813-81C620B35D18}"/>
              </a:ext>
            </a:extLst>
          </p:cNvPr>
          <p:cNvCxnSpPr>
            <a:cxnSpLocks/>
          </p:cNvCxnSpPr>
          <p:nvPr/>
        </p:nvCxnSpPr>
        <p:spPr>
          <a:xfrm flipH="1">
            <a:off x="5950556" y="1665514"/>
            <a:ext cx="2934152" cy="10014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2" name="Content Placeholder 2">
            <a:extLst>
              <a:ext uri="{FF2B5EF4-FFF2-40B4-BE49-F238E27FC236}">
                <a16:creationId xmlns:a16="http://schemas.microsoft.com/office/drawing/2014/main" id="{E8B84956-30C5-A54E-9041-9D0295177722}"/>
              </a:ext>
            </a:extLst>
          </p:cNvPr>
          <p:cNvSpPr txBox="1">
            <a:spLocks/>
          </p:cNvSpPr>
          <p:nvPr/>
        </p:nvSpPr>
        <p:spPr>
          <a:xfrm>
            <a:off x="8208220" y="151513"/>
            <a:ext cx="3766066" cy="60257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t>Code to Scrape Webpages</a:t>
            </a:r>
          </a:p>
        </p:txBody>
      </p:sp>
      <p:pic>
        <p:nvPicPr>
          <p:cNvPr id="88" name="Picture 87">
            <a:extLst>
              <a:ext uri="{FF2B5EF4-FFF2-40B4-BE49-F238E27FC236}">
                <a16:creationId xmlns:a16="http://schemas.microsoft.com/office/drawing/2014/main" id="{2BE7EF10-4BF0-6149-BA66-13062EB3D436}"/>
              </a:ext>
            </a:extLst>
          </p:cNvPr>
          <p:cNvPicPr>
            <a:picLocks noChangeAspect="1"/>
          </p:cNvPicPr>
          <p:nvPr/>
        </p:nvPicPr>
        <p:blipFill>
          <a:blip r:embed="rId5"/>
          <a:stretch>
            <a:fillRect/>
          </a:stretch>
        </p:blipFill>
        <p:spPr>
          <a:xfrm>
            <a:off x="259940" y="5889170"/>
            <a:ext cx="5392969" cy="789215"/>
          </a:xfrm>
          <a:prstGeom prst="rect">
            <a:avLst/>
          </a:prstGeom>
        </p:spPr>
      </p:pic>
      <p:sp>
        <p:nvSpPr>
          <p:cNvPr id="89" name="Content Placeholder 2">
            <a:extLst>
              <a:ext uri="{FF2B5EF4-FFF2-40B4-BE49-F238E27FC236}">
                <a16:creationId xmlns:a16="http://schemas.microsoft.com/office/drawing/2014/main" id="{63B2AFFD-940A-624F-BCC0-23AA7A396AB3}"/>
              </a:ext>
            </a:extLst>
          </p:cNvPr>
          <p:cNvSpPr txBox="1">
            <a:spLocks/>
          </p:cNvSpPr>
          <p:nvPr/>
        </p:nvSpPr>
        <p:spPr>
          <a:xfrm>
            <a:off x="1380400" y="5133274"/>
            <a:ext cx="3152047" cy="60257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t>Returned JSON File</a:t>
            </a:r>
          </a:p>
        </p:txBody>
      </p:sp>
      <p:sp>
        <p:nvSpPr>
          <p:cNvPr id="90" name="Down Arrow 89">
            <a:extLst>
              <a:ext uri="{FF2B5EF4-FFF2-40B4-BE49-F238E27FC236}">
                <a16:creationId xmlns:a16="http://schemas.microsoft.com/office/drawing/2014/main" id="{CFAEB971-AF2A-9A4A-B9FB-23A76D4BB4EF}"/>
              </a:ext>
            </a:extLst>
          </p:cNvPr>
          <p:cNvSpPr/>
          <p:nvPr/>
        </p:nvSpPr>
        <p:spPr>
          <a:xfrm rot="16200000">
            <a:off x="6144655" y="5799362"/>
            <a:ext cx="370773" cy="9688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FCFB6A95-90AC-8241-BF44-F017E5BFC383}"/>
              </a:ext>
            </a:extLst>
          </p:cNvPr>
          <p:cNvSpPr txBox="1">
            <a:spLocks/>
          </p:cNvSpPr>
          <p:nvPr/>
        </p:nvSpPr>
        <p:spPr>
          <a:xfrm>
            <a:off x="7443433" y="5133273"/>
            <a:ext cx="4029800" cy="60257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Font typeface="Arial" panose="020B0604020202020204" pitchFamily="34" charset="0"/>
              <a:buNone/>
            </a:pPr>
            <a:r>
              <a:rPr lang="en-US" dirty="0"/>
              <a:t>JSON File with Processed Text</a:t>
            </a:r>
          </a:p>
        </p:txBody>
      </p:sp>
      <p:sp>
        <p:nvSpPr>
          <p:cNvPr id="92" name="Down Arrow 91">
            <a:extLst>
              <a:ext uri="{FF2B5EF4-FFF2-40B4-BE49-F238E27FC236}">
                <a16:creationId xmlns:a16="http://schemas.microsoft.com/office/drawing/2014/main" id="{A9091B5A-AEA0-E44D-8CFA-456CC1E891D5}"/>
              </a:ext>
            </a:extLst>
          </p:cNvPr>
          <p:cNvSpPr/>
          <p:nvPr/>
        </p:nvSpPr>
        <p:spPr>
          <a:xfrm rot="2056228">
            <a:off x="4154070" y="4052581"/>
            <a:ext cx="370773" cy="9688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1AAB380F-F022-B64C-B983-7615D6DE9A03}"/>
              </a:ext>
            </a:extLst>
          </p:cNvPr>
          <p:cNvPicPr>
            <a:picLocks noChangeAspect="1"/>
          </p:cNvPicPr>
          <p:nvPr/>
        </p:nvPicPr>
        <p:blipFill rotWithShape="1">
          <a:blip r:embed="rId6"/>
          <a:srcRect b="35504"/>
          <a:stretch/>
        </p:blipFill>
        <p:spPr>
          <a:xfrm>
            <a:off x="6942380" y="5889170"/>
            <a:ext cx="5031906" cy="789215"/>
          </a:xfrm>
          <a:prstGeom prst="rect">
            <a:avLst/>
          </a:prstGeom>
        </p:spPr>
      </p:pic>
      <p:grpSp>
        <p:nvGrpSpPr>
          <p:cNvPr id="8" name="Group 7">
            <a:extLst>
              <a:ext uri="{FF2B5EF4-FFF2-40B4-BE49-F238E27FC236}">
                <a16:creationId xmlns:a16="http://schemas.microsoft.com/office/drawing/2014/main" id="{AE9F0FD6-2083-2B4A-A543-0098AC990BB7}"/>
              </a:ext>
            </a:extLst>
          </p:cNvPr>
          <p:cNvGrpSpPr/>
          <p:nvPr/>
        </p:nvGrpSpPr>
        <p:grpSpPr>
          <a:xfrm>
            <a:off x="163286" y="1582902"/>
            <a:ext cx="9427028" cy="3851656"/>
            <a:chOff x="163286" y="1582902"/>
            <a:chExt cx="9427028" cy="3851656"/>
          </a:xfrm>
        </p:grpSpPr>
        <p:grpSp>
          <p:nvGrpSpPr>
            <p:cNvPr id="6" name="Group 5">
              <a:extLst>
                <a:ext uri="{FF2B5EF4-FFF2-40B4-BE49-F238E27FC236}">
                  <a16:creationId xmlns:a16="http://schemas.microsoft.com/office/drawing/2014/main" id="{7A9647FB-0C40-AA4D-90D8-15ACF3EBCE1D}"/>
                </a:ext>
              </a:extLst>
            </p:cNvPr>
            <p:cNvGrpSpPr/>
            <p:nvPr/>
          </p:nvGrpSpPr>
          <p:grpSpPr>
            <a:xfrm>
              <a:off x="163286" y="1582902"/>
              <a:ext cx="9427028" cy="3851656"/>
              <a:chOff x="163286" y="1582902"/>
              <a:chExt cx="9427028" cy="3851656"/>
            </a:xfrm>
          </p:grpSpPr>
          <p:sp>
            <p:nvSpPr>
              <p:cNvPr id="5" name="Rectangular Callout 4">
                <a:extLst>
                  <a:ext uri="{FF2B5EF4-FFF2-40B4-BE49-F238E27FC236}">
                    <a16:creationId xmlns:a16="http://schemas.microsoft.com/office/drawing/2014/main" id="{DB68D001-3879-8744-A5BB-D35B3B4542EF}"/>
                  </a:ext>
                </a:extLst>
              </p:cNvPr>
              <p:cNvSpPr/>
              <p:nvPr/>
            </p:nvSpPr>
            <p:spPr>
              <a:xfrm>
                <a:off x="163286" y="1582902"/>
                <a:ext cx="9427028" cy="3851656"/>
              </a:xfrm>
              <a:prstGeom prst="wedgeRectCallout">
                <a:avLst>
                  <a:gd name="adj1" fmla="val 60344"/>
                  <a:gd name="adj2" fmla="val -8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B8A47A1-46F5-7F48-B3CE-6F6AB6C85B9A}"/>
                  </a:ext>
                </a:extLst>
              </p:cNvPr>
              <p:cNvPicPr>
                <a:picLocks noChangeAspect="1"/>
              </p:cNvPicPr>
              <p:nvPr/>
            </p:nvPicPr>
            <p:blipFill rotWithShape="1">
              <a:blip r:embed="rId7"/>
              <a:srcRect l="4593" r="2713"/>
              <a:stretch/>
            </p:blipFill>
            <p:spPr>
              <a:xfrm>
                <a:off x="259940" y="1582902"/>
                <a:ext cx="9252858" cy="3797300"/>
              </a:xfrm>
              <a:prstGeom prst="rect">
                <a:avLst/>
              </a:prstGeom>
              <a:ln w="76200">
                <a:solidFill>
                  <a:schemeClr val="accent1"/>
                </a:solidFill>
              </a:ln>
            </p:spPr>
          </p:pic>
        </p:grpSp>
        <p:sp>
          <p:nvSpPr>
            <p:cNvPr id="20" name="Rectangle 19">
              <a:extLst>
                <a:ext uri="{FF2B5EF4-FFF2-40B4-BE49-F238E27FC236}">
                  <a16:creationId xmlns:a16="http://schemas.microsoft.com/office/drawing/2014/main" id="{F3BF454E-A361-384C-8D02-43A3FCEE3EF7}"/>
                </a:ext>
              </a:extLst>
            </p:cNvPr>
            <p:cNvSpPr/>
            <p:nvPr/>
          </p:nvSpPr>
          <p:spPr>
            <a:xfrm>
              <a:off x="3282108" y="3524122"/>
              <a:ext cx="5092457" cy="35484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0031A91-2336-8044-BC4B-BF76AC5F60ED}"/>
                </a:ext>
              </a:extLst>
            </p:cNvPr>
            <p:cNvSpPr/>
            <p:nvPr/>
          </p:nvSpPr>
          <p:spPr>
            <a:xfrm>
              <a:off x="1485233" y="3583683"/>
              <a:ext cx="631372" cy="22860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681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74" grpId="0" animBg="1"/>
      <p:bldP spid="82" grpId="0" animBg="1"/>
      <p:bldP spid="89" grpId="0" animBg="1"/>
      <p:bldP spid="90" grpId="0" animBg="1"/>
      <p:bldP spid="91" grpId="0" animBg="1"/>
      <p:bldP spid="9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A650-EF00-9B4A-BD3D-D3A015D0C027}"/>
              </a:ext>
            </a:extLst>
          </p:cNvPr>
          <p:cNvSpPr>
            <a:spLocks noGrp="1"/>
          </p:cNvSpPr>
          <p:nvPr>
            <p:ph type="title"/>
          </p:nvPr>
        </p:nvSpPr>
        <p:spPr/>
        <p:txBody>
          <a:bodyPr/>
          <a:lstStyle/>
          <a:p>
            <a:r>
              <a:rPr lang="en-US" dirty="0"/>
              <a:t>Classification of Articles</a:t>
            </a:r>
          </a:p>
        </p:txBody>
      </p:sp>
      <p:sp>
        <p:nvSpPr>
          <p:cNvPr id="3" name="Text Placeholder 2">
            <a:extLst>
              <a:ext uri="{FF2B5EF4-FFF2-40B4-BE49-F238E27FC236}">
                <a16:creationId xmlns:a16="http://schemas.microsoft.com/office/drawing/2014/main" id="{528DCF89-4F10-A942-A55B-287138CABE4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5212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{1A540000-7CA6-A442-9855-D24E3271C7AF}tf10001122</Template>
  <TotalTime>324</TotalTime>
  <Words>1226</Words>
  <Application>Microsoft Macintosh PowerPoint</Application>
  <PresentationFormat>Widescreen</PresentationFormat>
  <Paragraphs>133</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Times New Roman</vt:lpstr>
      <vt:lpstr>Trebuchet MS</vt:lpstr>
      <vt:lpstr>Tw Cen MT</vt:lpstr>
      <vt:lpstr>Circuit</vt:lpstr>
      <vt:lpstr>Machine learning for adsorption isotherm data extraction</vt:lpstr>
      <vt:lpstr>PowerPoint Presentation</vt:lpstr>
      <vt:lpstr>PowerPoint Presentation</vt:lpstr>
      <vt:lpstr>PowerPoint Presentation</vt:lpstr>
      <vt:lpstr>Why is adsorption important?</vt:lpstr>
      <vt:lpstr>Goal: automate part of data extraction process</vt:lpstr>
      <vt:lpstr>Automatic retrieval of full html text</vt:lpstr>
      <vt:lpstr>PowerPoint Presentation</vt:lpstr>
      <vt:lpstr>Classification of Articles</vt:lpstr>
      <vt:lpstr>PowerPoint Presentation</vt:lpstr>
      <vt:lpstr>Binary classification</vt:lpstr>
      <vt:lpstr>Locating isotherms in the text</vt:lpstr>
      <vt:lpstr>PowerPoint Presentation</vt:lpstr>
      <vt:lpstr>PowerPoint Presentation</vt:lpstr>
      <vt:lpstr>Conclusion</vt:lpstr>
      <vt:lpstr>Future work</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adsorption isotherm data extraction</dc:title>
  <dc:creator>Microsoft Office User</dc:creator>
  <cp:lastModifiedBy>Microsoft Office User</cp:lastModifiedBy>
  <cp:revision>50</cp:revision>
  <dcterms:created xsi:type="dcterms:W3CDTF">2018-04-05T18:21:16Z</dcterms:created>
  <dcterms:modified xsi:type="dcterms:W3CDTF">2018-04-12T00:39:23Z</dcterms:modified>
</cp:coreProperties>
</file>